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9" r:id="rId6"/>
    <p:sldId id="260" r:id="rId7"/>
    <p:sldId id="262" r:id="rId8"/>
    <p:sldId id="261" r:id="rId9"/>
    <p:sldId id="266" r:id="rId10"/>
    <p:sldId id="272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8A636-7077-4122-AA96-12A91D165903}" v="2" dt="2020-06-11T17:10:04.820"/>
    <p1510:client id="{D134BF3E-B6A9-6B62-B5E8-ABA25D4657A1}" v="549" dt="2020-06-12T13:02:28.570"/>
    <p1510:client id="{DB4F3A34-BF15-532B-0D74-36D7FBF982AD}" v="681" dt="2020-06-12T14:43:21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6C421-B53E-4B7C-AC46-433B8AC0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F0A48F-CCCA-4989-95E0-DC5F81C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F6940-A520-434D-B4C3-AE28FFFF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8CD32-E822-43DB-84C0-D6D400B6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63740-094C-4E1C-8AE0-E712D424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61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F22AA-78CD-4CA0-A2DD-1BD53FBC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058ED7-06E9-46D1-ABEB-A26D5626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90928-E1A1-4E06-AFC6-61FD6F60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C5799A-2A94-4EE6-B16B-497A95DD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509536-D2D2-4175-97A3-39832220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98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1F8D8D-7A72-4EBE-82FD-9B015CE97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0F04AF-38D8-4A75-9C9D-6EB816E6A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247963-603C-4F8D-B649-589A192E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0E1778-DCC6-4BD7-A52D-F678E0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3D37F-2D99-42EB-9EA1-50EE8A57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667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ECAF-A193-4247-9044-F5A2EEAD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1F09D-B097-4209-A76E-36932FFB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7A0215-28BB-4780-8705-DA188F50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9DCFE-F0B3-49DE-A0BC-146B00C8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DD76F-0843-4BFB-B93F-49F221B1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34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A33A1-A3E4-4349-AD5D-97F3AC75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04D41-45AD-41E0-BAA0-93EA16927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5DF6B-0146-43EC-8A93-0CA5F868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522E0-CBB3-43AC-BA70-4BC72CDA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A671C-FC15-4083-9CD7-7A2B09DA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952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B24E3-14E3-47C8-9E60-DA999D9C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4D1CB1-8C08-4FCB-8CD9-2B4AADE88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F737BD-2D48-475A-A5E1-92A90ED68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677C0-13E4-44B4-B9A9-109A8F89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5FB000-6663-467D-B6B0-ABE881F8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85AF41-BAB2-46D5-9EBB-6FCF69B0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76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A7E07-F0C3-450D-B5DF-C3FE1603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CAA178-B815-47A7-A8AD-DF441CB5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BA141D-3906-46D5-AF4E-60E288902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4D99E8-CE78-4D6B-AA27-48865B46A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21D994-0743-4498-BEF3-7C9276494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A3F045-7741-4437-A771-EFEADA5A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40198A-9326-4886-97A9-4374D6EF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B397F0-9E3D-4487-B621-7C3F9F99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6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35FAC-49A7-4C70-8FAB-986F6D2C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6234EE-8502-41B1-AEC4-1234405D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DE417D-C1EE-4C18-A581-4CAFC4BB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973EF0-BADD-4114-98FA-A4ABC1C9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328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949F70-CAB4-48B3-8C93-329A38D7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77697C-8994-4F84-9C5E-6B0CAB72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34663C-3DD0-4336-888C-DFC30059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122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95BC7-6118-465E-88B8-67DF4E66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8DC43-B2ED-4F08-818C-E3E4A5CC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CB2A97-730D-4C61-9A87-AA722AC2B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D99D26-AA2D-4E6C-AD38-C61D86CE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64F0E7-CE6A-4B56-88D3-58F73722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27586B-6CEB-4211-8AD5-DFD9EEAB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08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6CD52-2EC0-48D9-81A0-13D1026D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FEECB6-1A1E-4D89-AB3B-328A66CA7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3B54F-FB6C-4615-97DB-BBEA2DE19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184C04-0054-4044-84EB-266BA123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CF88E9-5704-4BBE-867B-54C4AB62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AA43A0-A5FB-423E-8225-89FE38C1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40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A71EA0-F977-457A-AC8D-806DE91D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940DCE-67EF-4D26-B3E5-B752C662F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82750-38C0-409E-BC08-F618C00E0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C15F-5BA0-436E-9405-BC89F4458766}" type="datetimeFigureOut">
              <a:rPr lang="fr-CA" smtClean="0"/>
              <a:t>2020-06-15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5FED5-3EBA-4B7B-B8FD-2B4B4E939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F90B16-00A4-4571-A0F5-AAF185304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809F-290D-45BC-B842-98741AF233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69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dessommets-my.sharepoint.com/:b:/g/personal/stephanie_lambert_csdessommets_qc_ca/ESuHPdrPWwpLmbnnrFsk__ABWVlKSzctePDzTJGiFRBHvA?e=mv6lz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dessommets-my.sharepoint.com/:b:/g/personal/stephanie_lambert_csdessommets_qc_ca/EQ-LJxXT8dZNqt1ZUrv6FAkBD1aVMhlZ1xFP6HaqKpUZFg?e=PYkIQ0" TargetMode="External"/><Relationship Id="rId5" Type="http://schemas.openxmlformats.org/officeDocument/2006/relationships/hyperlink" Target="https://csdessommets-my.sharepoint.com/:b:/g/personal/stephanie_lambert_csdessommets_qc_ca/ETE3WIjJPnNIidsZISwDd1QBxjr_iPs5UchJfX_ILcJkgg?e=e8TB44" TargetMode="External"/><Relationship Id="rId4" Type="http://schemas.openxmlformats.org/officeDocument/2006/relationships/hyperlink" Target="https://csdessommets-my.sharepoint.com/:b:/g/personal/stephanie_lambert_csdessommets_qc_ca/EVKyfcClzB1KtBSeUoGGYWcBdxndIQurosK2p_AH7C-tzQ?e=KQ0k3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dessommets-my.sharepoint.com/:b:/g/personal/stephanie_lambert_csdessommets_qc_ca/EYnDv-ZL2RJDouR33PE7MB0B9UDfvNkdogp7shpKBRdnag?e=jvG4h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dessommets-my.sharepoint.com/:b:/g/personal/stephanie_lambert_csdessommets_qc_ca/EehOflkFeddJlp5L_Ni_U6wBZdgFUQZxXlI0DrAs3rd8_g?e=RkcRE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sdessommets-my.sharepoint.com/:f:/g/personal/audrey_ann_delafontaine_neil_csdessommets_qc_ca/EptyW6Q0ezxIotpWnG2nb9cBNl-nJ7u8h18TIqgXxyiQog?e=EMHTHe" TargetMode="External"/><Relationship Id="rId7" Type="http://schemas.openxmlformats.org/officeDocument/2006/relationships/hyperlink" Target="https://csdessommets-my.sharepoint.com/:f:/g/personal/audrey_ann_delafontaine_neil_csdessommets_qc_ca/EqV5j_VnTh5DiQFOmG0Ph10BUlU00mV-fKC5t_-faQC-Sw?e=yniFM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dessommets-my.sharepoint.com/:f:/g/personal/audrey_ann_delafontaine_neil_csdessommets_qc_ca/EslUhuddPqlOvA5qMPx4vewBhiSielXgrYXQgO4T4H4SZg?e=wQurtn" TargetMode="External"/><Relationship Id="rId5" Type="http://schemas.openxmlformats.org/officeDocument/2006/relationships/hyperlink" Target="https://csdessommets-my.sharepoint.com/:f:/g/personal/stephanie_lambert_csdessommets_qc_ca/EnzgfdO5kohEnqxRXxNxBTYBuXIQ46Kby3BCOeL7uNuQyg?e=BZ0iOl" TargetMode="External"/><Relationship Id="rId4" Type="http://schemas.openxmlformats.org/officeDocument/2006/relationships/hyperlink" Target="https://csdessommets-my.sharepoint.com/:f:/g/personal/audrey_ann_delafontaine_neil_csdessommets_qc_ca/EiB31SqVEotOoJtLBwA8sZ0B5RSAOQa1XEWEJBjGG2Za7w?e=52eFx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da.csdessommets.qc.ca/suivi-a-distan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FB014-A77F-497A-82C3-3D5C901B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803" y="1584552"/>
            <a:ext cx="6824441" cy="2537251"/>
          </a:xfrm>
        </p:spPr>
        <p:txBody>
          <a:bodyPr anchor="ctr">
            <a:normAutofit/>
          </a:bodyPr>
          <a:lstStyle/>
          <a:p>
            <a:pPr algn="ctr"/>
            <a:r>
              <a:rPr lang="fr-CA" sz="6300" dirty="0">
                <a:solidFill>
                  <a:srgbClr val="454545"/>
                </a:solidFill>
                <a:latin typeface="KG Blank Space Solid" panose="02000000000000000000" pitchFamily="2" charset="0"/>
              </a:rPr>
              <a:t>Plan de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134F72-51D2-45C9-BD34-A5AA1D917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29" y="3588896"/>
            <a:ext cx="6840715" cy="896450"/>
          </a:xfrm>
        </p:spPr>
        <p:txBody>
          <a:bodyPr>
            <a:normAutofit/>
          </a:bodyPr>
          <a:lstStyle/>
          <a:p>
            <a:pPr algn="ctr"/>
            <a:r>
              <a:rPr lang="fr-CA" sz="2800" dirty="0">
                <a:solidFill>
                  <a:schemeClr val="accent1"/>
                </a:solidFill>
                <a:latin typeface="KG Blank Space Solid" panose="02000000000000000000" pitchFamily="2" charset="0"/>
              </a:rPr>
              <a:t>Semaine du 15 au 19 juin 2020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B915F2E-FFF3-40DD-9174-CF626264739C}"/>
              </a:ext>
            </a:extLst>
          </p:cNvPr>
          <p:cNvGrpSpPr/>
          <p:nvPr/>
        </p:nvGrpSpPr>
        <p:grpSpPr>
          <a:xfrm>
            <a:off x="517367" y="4653073"/>
            <a:ext cx="1746639" cy="2076460"/>
            <a:chOff x="517367" y="4653073"/>
            <a:chExt cx="1746639" cy="2076460"/>
          </a:xfrm>
        </p:grpSpPr>
        <p:pic>
          <p:nvPicPr>
            <p:cNvPr id="27" name="Image 26" descr="Une image contenant assis, table, banc, empilé&#10;&#10;Description générée automatiquement">
              <a:extLst>
                <a:ext uri="{FF2B5EF4-FFF2-40B4-BE49-F238E27FC236}">
                  <a16:creationId xmlns:a16="http://schemas.microsoft.com/office/drawing/2014/main" id="{FB8D48C5-25D7-4E0A-8AEA-71749B97E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67" y="4653073"/>
              <a:ext cx="1746639" cy="1891920"/>
            </a:xfrm>
            <a:prstGeom prst="rect">
              <a:avLst/>
            </a:prstGeom>
          </p:spPr>
        </p:pic>
        <p:pic>
          <p:nvPicPr>
            <p:cNvPr id="25" name="Image 24" descr="Une image contenant alimentation, fenêtre, signe&#10;&#10;Description générée automatiquement">
              <a:extLst>
                <a:ext uri="{FF2B5EF4-FFF2-40B4-BE49-F238E27FC236}">
                  <a16:creationId xmlns:a16="http://schemas.microsoft.com/office/drawing/2014/main" id="{0D232B34-43A6-439E-A8E1-29AAF56D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81" y="5736583"/>
              <a:ext cx="1322712" cy="992950"/>
            </a:xfrm>
            <a:prstGeom prst="rect">
              <a:avLst/>
            </a:prstGeom>
          </p:spPr>
        </p:pic>
      </p:grpSp>
      <p:pic>
        <p:nvPicPr>
          <p:cNvPr id="5" name="Image 4" descr="Une image contenant vélo, assis&#10;&#10;Description générée automatiquement">
            <a:extLst>
              <a:ext uri="{FF2B5EF4-FFF2-40B4-BE49-F238E27FC236}">
                <a16:creationId xmlns:a16="http://schemas.microsoft.com/office/drawing/2014/main" id="{D253C490-EF79-40C0-BAFD-0649DC0C33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9" y="3928715"/>
            <a:ext cx="4024185" cy="2800818"/>
          </a:xfrm>
          <a:prstGeom prst="rect">
            <a:avLst/>
          </a:prstGeom>
        </p:spPr>
      </p:pic>
      <p:pic>
        <p:nvPicPr>
          <p:cNvPr id="8" name="Image 7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9A6C6AE2-A812-426B-ADAB-F1F17B4A17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92" y="160065"/>
            <a:ext cx="2250640" cy="21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CA" sz="3500" dirty="0">
                <a:solidFill>
                  <a:srgbClr val="FFFFFF"/>
                </a:solidFill>
                <a:latin typeface="KG Blank Space Solid" panose="02000000000000000000" pitchFamily="2" charset="0"/>
              </a:rPr>
              <a:t>Mathématiques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04" y="2579428"/>
            <a:ext cx="7375161" cy="40943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  <a:latin typeface="KG Blank Space Solid"/>
              </a:rPr>
              <a:t>Cette semaine, tu réviseras certaines notions travaillées depuis le début de l’année. Voici tes travaux : </a:t>
            </a:r>
            <a:endParaRPr lang="fr-CA" sz="24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endParaRPr lang="fr-CA" sz="20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>
                <a:solidFill>
                  <a:srgbClr val="000000"/>
                </a:solidFill>
                <a:latin typeface="KG Blank Space Solid" panose="02000000000000000000" pitchFamily="2" charset="0"/>
              </a:rPr>
              <a:t>Cahier de révision mathématiques (</a:t>
            </a:r>
            <a:r>
              <a:rPr lang="fr-CA" sz="2000" dirty="0">
                <a:solidFill>
                  <a:srgbClr val="000000"/>
                </a:solidFill>
                <a:latin typeface="KG Blank Space Solid" panose="02000000000000000000" pitchFamily="2" charset="0"/>
                <a:hlinkClick r:id="rId3"/>
              </a:rPr>
              <a:t>à imprimer </a:t>
            </a:r>
            <a:r>
              <a:rPr lang="fr-CA" sz="2000" dirty="0">
                <a:solidFill>
                  <a:srgbClr val="000000"/>
                </a:solidFill>
                <a:latin typeface="KG Blank Space Solid" panose="02000000000000000000" pitchFamily="2" charset="0"/>
              </a:rPr>
              <a:t>ou venir chercher à l’école). Faire les 6 dernières pages, soit celles sur :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rgbClr val="000000"/>
                </a:solidFill>
                <a:latin typeface="KG Blank Space Solid" panose="02000000000000000000" pitchFamily="2" charset="0"/>
              </a:rPr>
              <a:t>Les nombres décimaux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rgbClr val="000000"/>
                </a:solidFill>
                <a:latin typeface="KG Blank Space Solid" panose="02000000000000000000" pitchFamily="2" charset="0"/>
              </a:rPr>
              <a:t>Multiplions les décimaux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rgbClr val="000000"/>
                </a:solidFill>
                <a:latin typeface="KG Blank Space Solid" panose="02000000000000000000" pitchFamily="2" charset="0"/>
              </a:rPr>
              <a:t>Les mesures de l’aire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rgbClr val="000000"/>
                </a:solidFill>
                <a:latin typeface="KG Blank Space Solid" panose="02000000000000000000" pitchFamily="2" charset="0"/>
              </a:rPr>
              <a:t>Les arbres de facteurs premiers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rgbClr val="000000"/>
                </a:solidFill>
                <a:latin typeface="KG Blank Space Solid" panose="02000000000000000000" pitchFamily="2" charset="0"/>
              </a:rPr>
              <a:t>Les exposants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rgbClr val="000000"/>
                </a:solidFill>
                <a:latin typeface="KG Blank Space Solid" panose="02000000000000000000" pitchFamily="2" charset="0"/>
              </a:rPr>
              <a:t>Divise-moi ça!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r-CA" sz="20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273050" lvl="1">
              <a:buFont typeface="Wingdings" panose="05000000000000000000" pitchFamily="2" charset="2"/>
              <a:buChar char="q"/>
            </a:pPr>
            <a:r>
              <a:rPr lang="fr-CA" sz="2000" dirty="0">
                <a:solidFill>
                  <a:srgbClr val="000000"/>
                </a:solidFill>
                <a:latin typeface="KG Blank Space Solid" panose="02000000000000000000" pitchFamily="2" charset="0"/>
              </a:rPr>
              <a:t>Problème mathématique (raisonner) : </a:t>
            </a:r>
          </a:p>
          <a:p>
            <a:pPr marL="615950" lvl="2">
              <a:buFont typeface="Wingdings" panose="05000000000000000000" pitchFamily="2" charset="2"/>
              <a:buChar char="q"/>
            </a:pPr>
            <a:r>
              <a:rPr lang="fr-CA" sz="1700" dirty="0">
                <a:solidFill>
                  <a:srgbClr val="000000"/>
                </a:solidFill>
                <a:latin typeface="KG Blank Space Solid"/>
                <a:hlinkClick r:id="rId4"/>
              </a:rPr>
              <a:t>5</a:t>
            </a:r>
            <a:r>
              <a:rPr lang="fr-CA" sz="1700" baseline="30000" dirty="0">
                <a:solidFill>
                  <a:srgbClr val="000000"/>
                </a:solidFill>
                <a:latin typeface="KG Blank Space Solid"/>
                <a:hlinkClick r:id="rId4"/>
              </a:rPr>
              <a:t>e</a:t>
            </a:r>
            <a:r>
              <a:rPr lang="fr-CA" sz="1700" dirty="0">
                <a:solidFill>
                  <a:srgbClr val="000000"/>
                </a:solidFill>
                <a:latin typeface="KG Blank Space Solid"/>
                <a:hlinkClick r:id="rId4"/>
              </a:rPr>
              <a:t> année</a:t>
            </a:r>
          </a:p>
          <a:p>
            <a:pPr marL="615950" lvl="2">
              <a:buFont typeface="Wingdings" panose="05000000000000000000" pitchFamily="2" charset="2"/>
              <a:buChar char="q"/>
            </a:pPr>
            <a:r>
              <a:rPr lang="fr-CA" sz="1700" dirty="0">
                <a:solidFill>
                  <a:srgbClr val="000000"/>
                </a:solidFill>
                <a:latin typeface="KG Blank Space Solid"/>
                <a:hlinkClick r:id="rId5"/>
              </a:rPr>
              <a:t>6</a:t>
            </a:r>
            <a:r>
              <a:rPr lang="fr-CA" sz="1700" baseline="30000" dirty="0">
                <a:solidFill>
                  <a:srgbClr val="000000"/>
                </a:solidFill>
                <a:latin typeface="KG Blank Space Solid"/>
                <a:hlinkClick r:id="rId5"/>
              </a:rPr>
              <a:t>e</a:t>
            </a:r>
            <a:r>
              <a:rPr lang="fr-CA" sz="1700" dirty="0">
                <a:solidFill>
                  <a:srgbClr val="000000"/>
                </a:solidFill>
                <a:latin typeface="KG Blank Space Solid"/>
                <a:hlinkClick r:id="rId5"/>
              </a:rPr>
              <a:t> année </a:t>
            </a:r>
            <a:r>
              <a:rPr lang="fr-CA" sz="1700" dirty="0">
                <a:solidFill>
                  <a:srgbClr val="000000"/>
                </a:solidFill>
                <a:latin typeface="KG Blank Space Solid"/>
              </a:rPr>
              <a:t>( Faire les problèmes #4 à #6) </a:t>
            </a:r>
          </a:p>
          <a:p>
            <a:pPr marL="349250" lvl="2" indent="0">
              <a:buNone/>
            </a:pP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  <a:hlinkClick r:id="rId6"/>
            </a:endParaRPr>
          </a:p>
          <a:p>
            <a:pPr marL="177800" lvl="1">
              <a:buFont typeface="Wingdings" panose="05000000000000000000" pitchFamily="2" charset="2"/>
              <a:buChar char="q"/>
            </a:pPr>
            <a:endParaRPr lang="fr-CA" sz="20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endParaRPr lang="fr-CA" sz="20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4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CA" sz="3500" dirty="0">
                <a:solidFill>
                  <a:srgbClr val="FFFFFF"/>
                </a:solidFill>
                <a:latin typeface="KG Blank Space Solid" panose="02000000000000000000" pitchFamily="2" charset="0"/>
              </a:rPr>
              <a:t>Français lecture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636520"/>
            <a:ext cx="7375161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dirty="0">
                <a:solidFill>
                  <a:srgbClr val="000000"/>
                </a:solidFill>
                <a:latin typeface="KG Blank Space Solid" panose="02000000000000000000" pitchFamily="2" charset="0"/>
              </a:rPr>
              <a:t>Cette semaine, tu apprendras à: </a:t>
            </a:r>
          </a:p>
          <a:p>
            <a:pPr marL="0" indent="0">
              <a:buNone/>
            </a:pPr>
            <a:endParaRPr lang="fr-CA" sz="18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r>
              <a:rPr lang="fr-CA" sz="1800" dirty="0">
                <a:solidFill>
                  <a:srgbClr val="000000"/>
                </a:solidFill>
                <a:latin typeface="KG Blank Space Solid" panose="02000000000000000000" pitchFamily="2" charset="0"/>
              </a:rPr>
              <a:t>Regrouper les informations: </a:t>
            </a:r>
          </a:p>
          <a:p>
            <a:pPr lvl="1"/>
            <a:r>
              <a:rPr lang="fr-CA" sz="1500" dirty="0">
                <a:solidFill>
                  <a:srgbClr val="000000"/>
                </a:solidFill>
                <a:latin typeface="KG Blank Space Solid" panose="02000000000000000000" pitchFamily="2" charset="0"/>
              </a:rPr>
              <a:t>Texto p. 99 à 102</a:t>
            </a:r>
          </a:p>
          <a:p>
            <a:pPr lvl="1"/>
            <a:r>
              <a:rPr lang="fr-CA" sz="1500" dirty="0">
                <a:solidFill>
                  <a:srgbClr val="000000"/>
                </a:solidFill>
                <a:latin typeface="KG Blank Space Solid" panose="02000000000000000000" pitchFamily="2" charset="0"/>
              </a:rPr>
              <a:t>Texto p. 103 à 108</a:t>
            </a:r>
          </a:p>
          <a:p>
            <a:pPr marL="342900" lvl="1" indent="0">
              <a:buNone/>
            </a:pPr>
            <a:endParaRPr lang="fr-CA" sz="15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r>
              <a:rPr lang="fr-CA" sz="1800" u="sng" dirty="0">
                <a:solidFill>
                  <a:srgbClr val="000000"/>
                </a:solidFill>
                <a:latin typeface="KG Blank Space Solid" panose="02000000000000000000" pitchFamily="2" charset="0"/>
              </a:rPr>
              <a:t>6</a:t>
            </a:r>
            <a:r>
              <a:rPr lang="fr-CA" sz="1800" u="sng" baseline="30000" dirty="0">
                <a:solidFill>
                  <a:srgbClr val="000000"/>
                </a:solidFill>
                <a:latin typeface="KG Blank Space Solid" panose="02000000000000000000" pitchFamily="2" charset="0"/>
              </a:rPr>
              <a:t>e</a:t>
            </a:r>
            <a:r>
              <a:rPr lang="fr-CA" sz="1800" u="sng" dirty="0">
                <a:solidFill>
                  <a:srgbClr val="000000"/>
                </a:solidFill>
                <a:latin typeface="KG Blank Space Solid" panose="02000000000000000000" pitchFamily="2" charset="0"/>
              </a:rPr>
              <a:t> année seulement </a:t>
            </a:r>
            <a:r>
              <a:rPr lang="fr-CA" sz="1800" dirty="0">
                <a:solidFill>
                  <a:srgbClr val="000000"/>
                </a:solidFill>
                <a:latin typeface="KG Blank Space Solid" panose="02000000000000000000" pitchFamily="2" charset="0"/>
              </a:rPr>
              <a:t>: Utiliser toutes les stratégies: </a:t>
            </a:r>
          </a:p>
          <a:p>
            <a:pPr lvl="1"/>
            <a:r>
              <a:rPr lang="fr-CA" sz="1500" dirty="0">
                <a:solidFill>
                  <a:srgbClr val="000000"/>
                </a:solidFill>
                <a:latin typeface="KG Blank Space Solid" panose="02000000000000000000" pitchFamily="2" charset="0"/>
              </a:rPr>
              <a:t>Texto p. 129 à 135</a:t>
            </a:r>
          </a:p>
          <a:p>
            <a:pPr lvl="1"/>
            <a:r>
              <a:rPr lang="fr-CA" sz="1500" dirty="0">
                <a:solidFill>
                  <a:srgbClr val="000000"/>
                </a:solidFill>
                <a:latin typeface="KG Blank Space Solid" panose="02000000000000000000" pitchFamily="2" charset="0"/>
              </a:rPr>
              <a:t>Texto p. 136 à 143</a:t>
            </a:r>
          </a:p>
          <a:p>
            <a:pPr marL="0" indent="0">
              <a:buNone/>
            </a:pPr>
            <a:endParaRPr lang="fr-CA" sz="18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r>
              <a:rPr lang="fr-CA" sz="1800" dirty="0">
                <a:solidFill>
                  <a:srgbClr val="000000"/>
                </a:solidFill>
                <a:latin typeface="KG Blank Space Solid" panose="02000000000000000000" pitchFamily="2" charset="0"/>
              </a:rPr>
              <a:t>Pour t’aider, utilise le </a:t>
            </a:r>
            <a:r>
              <a:rPr lang="fr-CA" sz="1800" dirty="0">
                <a:solidFill>
                  <a:srgbClr val="000000"/>
                </a:solidFill>
                <a:latin typeface="KG Blank Space Solid" panose="02000000000000000000" pitchFamily="2" charset="0"/>
                <a:hlinkClick r:id="rId3"/>
              </a:rPr>
              <a:t>référentiel pour bien répondre à une question en lecture ICI</a:t>
            </a:r>
            <a:r>
              <a:rPr lang="fr-CA" sz="1800" dirty="0">
                <a:solidFill>
                  <a:srgbClr val="000000"/>
                </a:solidFill>
                <a:latin typeface="KG Blank Space Solid" panose="02000000000000000000" pitchFamily="2" charset="0"/>
              </a:rPr>
              <a:t>.  </a:t>
            </a:r>
          </a:p>
          <a:p>
            <a:pPr marL="0" indent="0">
              <a:buNone/>
            </a:pPr>
            <a:endParaRPr lang="fr-CA" sz="1400" dirty="0">
              <a:solidFill>
                <a:srgbClr val="000000"/>
              </a:solidFill>
            </a:endParaRPr>
          </a:p>
        </p:txBody>
      </p:sp>
      <p:pic>
        <p:nvPicPr>
          <p:cNvPr id="5" name="Image 4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C4F35D4E-3026-4EA9-96C9-2660BBFB1C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62" y="1757964"/>
            <a:ext cx="1605763" cy="24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CA" sz="3500" dirty="0">
                <a:solidFill>
                  <a:srgbClr val="FFFFFF"/>
                </a:solidFill>
                <a:latin typeface="KG Blank Space Solid" panose="02000000000000000000" pitchFamily="2" charset="0"/>
              </a:rPr>
              <a:t>Français écriture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753936"/>
            <a:ext cx="7375161" cy="3288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700" dirty="0">
                <a:solidFill>
                  <a:srgbClr val="000000"/>
                </a:solidFill>
                <a:latin typeface="KG Blank Space Solid"/>
              </a:rPr>
              <a:t>Cette semaine, tu : </a:t>
            </a: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r>
              <a:rPr lang="fr-CA" sz="1700" dirty="0">
                <a:solidFill>
                  <a:srgbClr val="000000"/>
                </a:solidFill>
                <a:latin typeface="KG Blank Space Solid"/>
              </a:rPr>
              <a:t>Réviseras les notions apprises cette année.</a:t>
            </a:r>
          </a:p>
          <a:p>
            <a:pPr marL="57150" lvl="1" indent="0">
              <a:buNone/>
              <a:tabLst>
                <a:tab pos="266700" algn="l"/>
              </a:tabLst>
            </a:pP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228600" lvl="1">
              <a:tabLst>
                <a:tab pos="266700" algn="l"/>
              </a:tabLst>
            </a:pPr>
            <a:r>
              <a:rPr lang="fr-CA" sz="1700" dirty="0">
                <a:solidFill>
                  <a:srgbClr val="000000"/>
                </a:solidFill>
                <a:latin typeface="KG Blank Space Solid"/>
              </a:rPr>
              <a:t>Termineras l’écriture de ton texte : mise au propre et mise en page. </a:t>
            </a: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760C0-BB45-4159-8C6E-1325E67ECA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42" y="812817"/>
            <a:ext cx="1311338" cy="1339426"/>
          </a:xfrm>
          <a:prstGeom prst="rect">
            <a:avLst/>
          </a:prstGeom>
        </p:spPr>
      </p:pic>
      <p:pic>
        <p:nvPicPr>
          <p:cNvPr id="7" name="Image 6" descr="Une image contenant alimentation, lumière&#10;&#10;Description générée automatiquement">
            <a:extLst>
              <a:ext uri="{FF2B5EF4-FFF2-40B4-BE49-F238E27FC236}">
                <a16:creationId xmlns:a16="http://schemas.microsoft.com/office/drawing/2014/main" id="{C8F859CB-03CA-44D8-9FF3-3404FB2D07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694">
            <a:off x="7674498" y="1581768"/>
            <a:ext cx="1435533" cy="4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3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CA" sz="3500" dirty="0">
                <a:solidFill>
                  <a:srgbClr val="FFFFFF"/>
                </a:solidFill>
                <a:latin typeface="KG Blank Space Solid" panose="02000000000000000000" pitchFamily="2" charset="0"/>
              </a:rPr>
              <a:t>Français écriture</a:t>
            </a:r>
          </a:p>
        </p:txBody>
      </p:sp>
      <p:pic>
        <p:nvPicPr>
          <p:cNvPr id="7" name="Image 6" descr="Une image contenant stationnaire, stylo, oiseau, animal&#10;&#10;Description générée automatiquement">
            <a:extLst>
              <a:ext uri="{FF2B5EF4-FFF2-40B4-BE49-F238E27FC236}">
                <a16:creationId xmlns:a16="http://schemas.microsoft.com/office/drawing/2014/main" id="{D24D4004-5B5C-43FA-9112-5B62B5EAAC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19" y="199672"/>
            <a:ext cx="1101876" cy="2354592"/>
          </a:xfrm>
          <a:prstGeom prst="rect">
            <a:avLst/>
          </a:prstGeom>
        </p:spPr>
      </p:pic>
      <p:pic>
        <p:nvPicPr>
          <p:cNvPr id="5" name="Image 4" descr="Une image contenant bleu, assis, debout, blanc&#10;&#10;Description générée automatiquement">
            <a:extLst>
              <a:ext uri="{FF2B5EF4-FFF2-40B4-BE49-F238E27FC236}">
                <a16:creationId xmlns:a16="http://schemas.microsoft.com/office/drawing/2014/main" id="{0330923D-1732-4176-8738-B7C76513AF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31" y="2103202"/>
            <a:ext cx="859671" cy="90212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429301"/>
            <a:ext cx="7375161" cy="4229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700" dirty="0">
                <a:solidFill>
                  <a:srgbClr val="000000"/>
                </a:solidFill>
                <a:latin typeface="KG Blank Space Solid"/>
              </a:rPr>
              <a:t>Voici tes travaux : </a:t>
            </a: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1700">
                <a:solidFill>
                  <a:srgbClr val="000000"/>
                </a:solidFill>
                <a:latin typeface="KG Blank Space Solid"/>
                <a:hlinkClick r:id="rId5"/>
              </a:rPr>
              <a:t>Cahier de révision français</a:t>
            </a:r>
            <a:r>
              <a:rPr lang="fr-CA" sz="1700">
                <a:solidFill>
                  <a:srgbClr val="000000"/>
                </a:solidFill>
                <a:latin typeface="KG Blank Space Solid"/>
              </a:rPr>
              <a:t>.</a:t>
            </a:r>
          </a:p>
          <a:p>
            <a:pPr marL="387350" lvl="1" indent="-285750">
              <a:buFont typeface="Wingdings" panose="05000000000000000000" pitchFamily="2" charset="2"/>
              <a:buChar char="q"/>
            </a:pPr>
            <a:endParaRPr lang="fr-CA" sz="1700" dirty="0">
              <a:solidFill>
                <a:srgbClr val="000000"/>
              </a:solidFill>
              <a:latin typeface="KG Blank Space Solid"/>
            </a:endParaRPr>
          </a:p>
          <a:p>
            <a:pPr marL="387350" lvl="1" indent="-285750">
              <a:buFont typeface="Wingdings" panose="05000000000000000000" pitchFamily="2" charset="2"/>
              <a:buChar char="q"/>
            </a:pPr>
            <a:r>
              <a:rPr lang="fr-CA" sz="1700" dirty="0">
                <a:latin typeface="KG Blank Space Solid"/>
              </a:rPr>
              <a:t>Tu dois maintenant finaliser ton texte. Tu peux faire une belle mise en page, ajouter des images et une page couverture si tu le désires. Tu peux même ajouter une 4</a:t>
            </a:r>
            <a:r>
              <a:rPr lang="fr-CA" sz="1700" baseline="30000" dirty="0">
                <a:latin typeface="KG Blank Space Solid"/>
              </a:rPr>
              <a:t>e</a:t>
            </a:r>
            <a:r>
              <a:rPr lang="fr-CA" sz="1700" dirty="0">
                <a:latin typeface="KG Blank Space Solid"/>
              </a:rPr>
              <a:t> de couverture si tu le veux.</a:t>
            </a:r>
            <a:endParaRPr lang="fr-CA" sz="1700" dirty="0">
              <a:solidFill>
                <a:srgbClr val="000000"/>
              </a:solidFill>
              <a:latin typeface="KG Blank Space Solid"/>
            </a:endParaRPr>
          </a:p>
        </p:txBody>
      </p:sp>
    </p:spTree>
    <p:extLst>
      <p:ext uri="{BB962C8B-B14F-4D97-AF65-F5344CB8AC3E}">
        <p14:creationId xmlns:p14="http://schemas.microsoft.com/office/powerpoint/2010/main" val="38671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CA" sz="3500" dirty="0">
                <a:solidFill>
                  <a:srgbClr val="FFFFFF"/>
                </a:solidFill>
                <a:latin typeface="KG Blank Space Solid" panose="02000000000000000000" pitchFamily="2" charset="0"/>
              </a:rPr>
              <a:t>Anglais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3092970"/>
            <a:ext cx="7878580" cy="2693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700" dirty="0">
                <a:solidFill>
                  <a:srgbClr val="000000"/>
                </a:solidFill>
                <a:latin typeface="KG Blank Space Solid"/>
              </a:rPr>
              <a:t>Voici les activités proposées par Miss Audrey Ann en anglais :</a:t>
            </a:r>
          </a:p>
          <a:p>
            <a:pPr marL="0" indent="0">
              <a:buNone/>
            </a:pP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</a:endParaRPr>
          </a:p>
          <a:p>
            <a:pPr>
              <a:buFontTx/>
              <a:buChar char="-"/>
            </a:pPr>
            <a:r>
              <a:rPr lang="fr-CA" sz="1700" dirty="0">
                <a:solidFill>
                  <a:srgbClr val="000000"/>
                </a:solidFill>
                <a:latin typeface="KG Blank Space Solid"/>
                <a:hlinkClick r:id="rId3"/>
              </a:rPr>
              <a:t>Activités 5</a:t>
            </a:r>
            <a:r>
              <a:rPr lang="fr-CA" sz="1700" baseline="30000" dirty="0">
                <a:solidFill>
                  <a:srgbClr val="000000"/>
                </a:solidFill>
                <a:latin typeface="KG Blank Space Solid"/>
                <a:hlinkClick r:id="rId3"/>
              </a:rPr>
              <a:t>e</a:t>
            </a:r>
            <a:r>
              <a:rPr lang="fr-CA" sz="1700" dirty="0">
                <a:solidFill>
                  <a:srgbClr val="000000"/>
                </a:solidFill>
                <a:latin typeface="KG Blank Space Solid"/>
                <a:hlinkClick r:id="rId3"/>
              </a:rPr>
              <a:t> année</a:t>
            </a:r>
            <a:endParaRPr lang="fr-CA" sz="1700" dirty="0">
              <a:solidFill>
                <a:srgbClr val="000000"/>
              </a:solidFill>
              <a:latin typeface="KG Blank Space Solid"/>
              <a:hlinkClick r:id="rId4"/>
            </a:endParaRPr>
          </a:p>
          <a:p>
            <a:pPr marL="0" indent="0">
              <a:buNone/>
            </a:pPr>
            <a:endParaRPr lang="fr-CA" sz="1700" dirty="0">
              <a:solidFill>
                <a:srgbClr val="000000"/>
              </a:solidFill>
              <a:latin typeface="KG Blank Space Solid" panose="02000000000000000000" pitchFamily="2" charset="0"/>
              <a:hlinkClick r:id="rId5"/>
            </a:endParaRPr>
          </a:p>
          <a:p>
            <a:pPr>
              <a:buFontTx/>
              <a:buChar char="-"/>
            </a:pPr>
            <a:r>
              <a:rPr lang="fr-CA" sz="1700" dirty="0">
                <a:solidFill>
                  <a:srgbClr val="000000"/>
                </a:solidFill>
                <a:latin typeface="KG Blank Space Solid"/>
                <a:hlinkClick r:id="rId6"/>
              </a:rPr>
              <a:t>Activités 6</a:t>
            </a:r>
            <a:r>
              <a:rPr lang="fr-CA" sz="1700" baseline="30000" dirty="0">
                <a:solidFill>
                  <a:srgbClr val="000000"/>
                </a:solidFill>
                <a:latin typeface="KG Blank Space Solid"/>
                <a:hlinkClick r:id="rId6"/>
              </a:rPr>
              <a:t>e</a:t>
            </a:r>
            <a:r>
              <a:rPr lang="fr-CA" sz="1700" dirty="0">
                <a:solidFill>
                  <a:srgbClr val="000000"/>
                </a:solidFill>
                <a:latin typeface="KG Blank Space Solid"/>
                <a:hlinkClick r:id="rId6"/>
              </a:rPr>
              <a:t> année</a:t>
            </a:r>
            <a:endParaRPr lang="fr-CA" sz="1700" dirty="0">
              <a:solidFill>
                <a:srgbClr val="000000"/>
              </a:solidFill>
              <a:latin typeface="KG Blank Space Solid"/>
              <a:hlinkClick r:id="rId7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5BAE01-1291-412C-8433-A23E195FA7D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85" y="825014"/>
            <a:ext cx="199329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2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599943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fr-CA" sz="3500">
                <a:solidFill>
                  <a:srgbClr val="FFFFFF"/>
                </a:solidFill>
                <a:latin typeface="KG Blank Space Solid" panose="02000000000000000000" pitchFamily="2" charset="0"/>
              </a:rPr>
              <a:t>Pour t’aider à t’organiser…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308" y="1514902"/>
            <a:ext cx="6812918" cy="496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>
                <a:solidFill>
                  <a:schemeClr val="bg1"/>
                </a:solidFill>
                <a:latin typeface="KG Blank Space Solid" panose="02000000000000000000" pitchFamily="2" charset="0"/>
              </a:rPr>
              <a:t>Pour t’aider à terminer tous tes travaux, je te propose de séparer ton horaire de la façon suivante. *N’oublie pas d’y ajouter tes travaux en anglais.  : 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B4777071-270F-4ADC-B760-4B8C15314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29022"/>
              </p:ext>
            </p:extLst>
          </p:nvPr>
        </p:nvGraphicFramePr>
        <p:xfrm>
          <a:off x="323849" y="2152030"/>
          <a:ext cx="8496072" cy="4578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012">
                  <a:extLst>
                    <a:ext uri="{9D8B030D-6E8A-4147-A177-3AD203B41FA5}">
                      <a16:colId xmlns:a16="http://schemas.microsoft.com/office/drawing/2014/main" val="1524471067"/>
                    </a:ext>
                  </a:extLst>
                </a:gridCol>
                <a:gridCol w="1416012">
                  <a:extLst>
                    <a:ext uri="{9D8B030D-6E8A-4147-A177-3AD203B41FA5}">
                      <a16:colId xmlns:a16="http://schemas.microsoft.com/office/drawing/2014/main" val="3723111026"/>
                    </a:ext>
                  </a:extLst>
                </a:gridCol>
                <a:gridCol w="1416012">
                  <a:extLst>
                    <a:ext uri="{9D8B030D-6E8A-4147-A177-3AD203B41FA5}">
                      <a16:colId xmlns:a16="http://schemas.microsoft.com/office/drawing/2014/main" val="3844609927"/>
                    </a:ext>
                  </a:extLst>
                </a:gridCol>
                <a:gridCol w="1416012">
                  <a:extLst>
                    <a:ext uri="{9D8B030D-6E8A-4147-A177-3AD203B41FA5}">
                      <a16:colId xmlns:a16="http://schemas.microsoft.com/office/drawing/2014/main" val="2637424704"/>
                    </a:ext>
                  </a:extLst>
                </a:gridCol>
                <a:gridCol w="1416012">
                  <a:extLst>
                    <a:ext uri="{9D8B030D-6E8A-4147-A177-3AD203B41FA5}">
                      <a16:colId xmlns:a16="http://schemas.microsoft.com/office/drawing/2014/main" val="3261819569"/>
                    </a:ext>
                  </a:extLst>
                </a:gridCol>
                <a:gridCol w="1416012">
                  <a:extLst>
                    <a:ext uri="{9D8B030D-6E8A-4147-A177-3AD203B41FA5}">
                      <a16:colId xmlns:a16="http://schemas.microsoft.com/office/drawing/2014/main" val="3919511318"/>
                    </a:ext>
                  </a:extLst>
                </a:gridCol>
              </a:tblGrid>
              <a:tr h="257735"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KG Miss Kindy Chunky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Lundi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Mardi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Mercredi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Jeudi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Vendredi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15523"/>
                  </a:ext>
                </a:extLst>
              </a:tr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Routine matinale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dirty="0">
                          <a:latin typeface="KG Miss Kindy Chunky"/>
                        </a:rPr>
                        <a:t>Jour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dirty="0">
                          <a:latin typeface="KG Miss Kindy Chunky"/>
                        </a:rPr>
                        <a:t>Jour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dirty="0">
                          <a:latin typeface="KG Miss Kindy Chunky"/>
                        </a:rPr>
                        <a:t>Jour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dirty="0">
                          <a:latin typeface="KG Miss Kindy Chunky"/>
                        </a:rPr>
                        <a:t>Jour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dirty="0">
                          <a:latin typeface="KG Miss Kindy Chunky"/>
                        </a:rPr>
                        <a:t>Jour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5841"/>
                  </a:ext>
                </a:extLst>
              </a:tr>
              <a:tr h="933179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Maths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dirty="0">
                          <a:latin typeface="Arial"/>
                        </a:rPr>
                        <a:t>Cahier</a:t>
                      </a:r>
                      <a:r>
                        <a:rPr lang="fr-CA" sz="1000" baseline="0" dirty="0">
                          <a:latin typeface="Arial"/>
                        </a:rPr>
                        <a:t> de r</a:t>
                      </a:r>
                      <a:r>
                        <a:rPr lang="fr-CA" sz="1000" dirty="0">
                          <a:latin typeface="Arial"/>
                        </a:rPr>
                        <a:t>évision p.8-9-10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baseline="0" noProof="0" dirty="0">
                          <a:latin typeface="Arial"/>
                        </a:rPr>
                        <a:t>Cahier de révision p.11-12-13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latin typeface="Arial"/>
                        </a:rPr>
                        <a:t>5e: Résolution de problème (cahier résolution numéros 1 à 6)</a:t>
                      </a:r>
                      <a:endParaRPr lang="en-US" sz="1000" b="0" i="0" u="none" strike="noStrike" noProof="0" dirty="0"/>
                    </a:p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latin typeface="Arial"/>
                        </a:rPr>
                        <a:t>6e année: problèmes 4 et 5</a:t>
                      </a:r>
                      <a:endParaRPr lang="en-US" sz="1000" b="0" i="0" u="none" strike="noStrike" noProof="0" dirty="0"/>
                    </a:p>
                    <a:p>
                      <a:pPr lvl="0">
                        <a:buNone/>
                      </a:pPr>
                      <a:endParaRPr lang="fr-CA" sz="1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latin typeface="Arial"/>
                        </a:rPr>
                        <a:t>5e: Résolution de</a:t>
                      </a:r>
                      <a:endParaRPr lang="fr-CA" sz="10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latin typeface="Arial"/>
                        </a:rPr>
                        <a:t>problème (cahier </a:t>
                      </a:r>
                      <a:endParaRPr lang="fr-CA" sz="1000" b="0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latin typeface="Arial"/>
                        </a:rPr>
                        <a:t>résolution numéros 1 à 6)</a:t>
                      </a:r>
                      <a:endParaRPr lang="fr-CA" sz="1000" b="0" i="0" u="none" strike="noStrike" noProof="0"/>
                    </a:p>
                    <a:p>
                      <a:pPr lvl="0">
                        <a:buNone/>
                      </a:pPr>
                      <a:r>
                        <a:rPr lang="fr-CA" sz="1000" dirty="0">
                          <a:latin typeface="Arial"/>
                        </a:rPr>
                        <a:t>6e année: problème 6</a:t>
                      </a:r>
                      <a:endParaRPr lang="fr-CA" sz="1000" baseline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Terminer au besoin les cahiers de révision.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7677"/>
                  </a:ext>
                </a:extLst>
              </a:tr>
              <a:tr h="657669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Lecture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Texto p. 99 à 102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5e terminer Texto p.99 à 102</a:t>
                      </a:r>
                    </a:p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6e Texto p.129 à 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Texto p. 103 à 108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Terminer Texto p.103 à 108</a:t>
                      </a:r>
                    </a:p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6e Texto p. 136 à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Lecture au choix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613101"/>
                  </a:ext>
                </a:extLst>
              </a:tr>
              <a:tr h="1048712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Écriture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Cahier révision en français: p. 1 à 4</a:t>
                      </a: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lang="fr-CA" sz="10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Terminer le propre de ton texte.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Cahier révision en français: p. 5 à 8</a:t>
                      </a:r>
                      <a:endParaRPr lang="en-US" sz="1000" b="0" i="0" u="none" strike="noStrike" noProof="0" dirty="0"/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lang="fr-CA" sz="1000" b="0" i="0" u="none" strike="noStrike" noProof="0" dirty="0"/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Terminer le propre de ton texte.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Cahier révision en français: p. 9 à 12</a:t>
                      </a:r>
                      <a:endParaRPr lang="en-US" sz="1000" b="0" i="0" u="none" strike="noStrike" noProof="0" dirty="0"/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lang="fr-CA" sz="1000" b="0" i="0" u="none" strike="noStrike" noProof="0" dirty="0"/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Terminer le propre de ton texte.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Cahier révision en français: p. 13 à 16</a:t>
                      </a:r>
                      <a:endParaRPr lang="en-US" sz="1000" b="0" i="0" u="none" strike="noStrike" noProof="0" dirty="0"/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endParaRPr lang="fr-CA" sz="1000" b="0" i="0" u="none" strike="noStrike" noProof="0" dirty="0"/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0" i="0" u="none" strike="noStrike" noProof="0" dirty="0">
                          <a:solidFill>
                            <a:srgbClr val="000000"/>
                          </a:solidFill>
                        </a:rPr>
                        <a:t>Terminer le propre de ton texte.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000" dirty="0">
                        <a:latin typeface="KG Miss Kindy Chunky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000" dirty="0">
                          <a:latin typeface="KG Miss Kindy Chunky"/>
                        </a:rPr>
                        <a:t>Terminer le cahier de révision et ton texte au propre.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CA" sz="1000" dirty="0">
                        <a:latin typeface="KG Miss Kindy Chunk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4657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KG Miss Kindy Chunky"/>
                        </a:rPr>
                        <a:t>Pour en faire un peu plus…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fr-CA" sz="1000" dirty="0">
                        <a:latin typeface="Arial"/>
                      </a:endParaRPr>
                    </a:p>
                    <a:p>
                      <a:r>
                        <a:rPr lang="fr-CA" sz="1000" dirty="0">
                          <a:latin typeface="Arial"/>
                        </a:rPr>
                        <a:t>Lecture au choix, jeux de sociétés</a:t>
                      </a:r>
                    </a:p>
                    <a:p>
                      <a:r>
                        <a:rPr lang="fr-CA" sz="1000" dirty="0">
                          <a:latin typeface="Arial"/>
                        </a:rPr>
                        <a:t>Activités proposées dans les trousses du MELS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000">
                        <a:latin typeface="KG Miss Kindy Chunky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000">
                        <a:latin typeface="KG Miss Kindy Chunky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000">
                        <a:latin typeface="KG Miss Kindy Chunky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CA" sz="1000">
                        <a:latin typeface="KG Miss Kindy Chunky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911083"/>
                  </a:ext>
                </a:extLst>
              </a:tr>
              <a:tr h="613231">
                <a:tc grid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1200" b="1" dirty="0">
                          <a:latin typeface="KG Miss Kindy Chunky"/>
                        </a:rPr>
                        <a:t>N'oublie pas de remettre tous tes travaux papier ainsi que tes cahiers Texto et </a:t>
                      </a:r>
                      <a:r>
                        <a:rPr lang="fr-CA" sz="1200" b="1" dirty="0" err="1">
                          <a:latin typeface="KG Miss Kindy Chunky"/>
                        </a:rPr>
                        <a:t>Mathémaction</a:t>
                      </a:r>
                      <a:r>
                        <a:rPr lang="fr-CA" sz="1200" b="1" dirty="0">
                          <a:latin typeface="KG Miss Kindy Chunky"/>
                        </a:rPr>
                        <a:t> à l'école au plus tard le 21 juin.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4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9141714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1" y="1"/>
            <a:ext cx="9143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9143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4A0FA6-607F-4305-9BFC-97BC725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45" y="1401859"/>
            <a:ext cx="2633134" cy="4054282"/>
          </a:xfrm>
        </p:spPr>
        <p:txBody>
          <a:bodyPr>
            <a:normAutofit/>
          </a:bodyPr>
          <a:lstStyle/>
          <a:p>
            <a:r>
              <a:rPr lang="fr-CA" sz="3500">
                <a:solidFill>
                  <a:srgbClr val="FFFFFF"/>
                </a:solidFill>
                <a:latin typeface="KG Blank Space Solid" panose="02000000000000000000" pitchFamily="2" charset="0"/>
              </a:rPr>
              <a:t>Pour aller un peu plus loin…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AE99A-9190-452F-BC36-269BD855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0" y="1553134"/>
            <a:ext cx="4596404" cy="37517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900" dirty="0">
                <a:solidFill>
                  <a:srgbClr val="FFFFFF"/>
                </a:solidFill>
                <a:latin typeface="KG Blank Space Solid"/>
              </a:rPr>
              <a:t>Si tu as envie d’aller un peu plus loin, tu trouveras des activités supplémentaires facultatives dans les trousses proposées par le MEES. Tu retrouveras le tout dans l'onglet "Suivi à distance" sur le site Internet de l'école.</a:t>
            </a:r>
            <a:endParaRPr lang="fr-CA" sz="1900" dirty="0">
              <a:solidFill>
                <a:srgbClr val="FFFFFF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endParaRPr lang="fr-CA" sz="1900" dirty="0">
              <a:solidFill>
                <a:srgbClr val="FFFFFF"/>
              </a:solidFill>
              <a:latin typeface="KG Blank Space Solid" panose="02000000000000000000" pitchFamily="2" charset="0"/>
            </a:endParaRPr>
          </a:p>
          <a:p>
            <a:pPr marL="0" indent="0">
              <a:buNone/>
            </a:pPr>
            <a:r>
              <a:rPr lang="fr-CA" sz="1900" dirty="0">
                <a:ea typeface="+mn-lt"/>
                <a:cs typeface="+mn-lt"/>
                <a:hlinkClick r:id="rId3"/>
              </a:rPr>
              <a:t>https://nda.csdessommets.qc.ca/suivi-a-distance/</a:t>
            </a:r>
            <a:endParaRPr lang="fr-CA">
              <a:ea typeface="+mn-lt"/>
              <a:cs typeface="+mn-lt"/>
            </a:endParaRPr>
          </a:p>
          <a:p>
            <a:endParaRPr lang="fr-CA" sz="1900" dirty="0">
              <a:solidFill>
                <a:srgbClr val="FFC000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9141714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7ECC08438CA46B912348AE4B61170" ma:contentTypeVersion="13" ma:contentTypeDescription="Crée un document." ma:contentTypeScope="" ma:versionID="e412df5a9ce4eeaae551426b01c8909e">
  <xsd:schema xmlns:xsd="http://www.w3.org/2001/XMLSchema" xmlns:xs="http://www.w3.org/2001/XMLSchema" xmlns:p="http://schemas.microsoft.com/office/2006/metadata/properties" xmlns:ns3="3bd6f43d-11c4-4d48-a661-af4bd99777f6" xmlns:ns4="4cdc7b73-e26c-41c0-9003-6893556d4608" targetNamespace="http://schemas.microsoft.com/office/2006/metadata/properties" ma:root="true" ma:fieldsID="500d3f0b8da37727f2b4ed8249f5b015" ns3:_="" ns4:_="">
    <xsd:import namespace="3bd6f43d-11c4-4d48-a661-af4bd99777f6"/>
    <xsd:import namespace="4cdc7b73-e26c-41c0-9003-6893556d46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6f43d-11c4-4d48-a661-af4bd9977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c7b73-e26c-41c0-9003-6893556d4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0C6200-05C0-480A-9B75-56AB680F3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d6f43d-11c4-4d48-a661-af4bd99777f6"/>
    <ds:schemaRef ds:uri="4cdc7b73-e26c-41c0-9003-6893556d46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19C11-C9A1-4202-8C99-B09B06771C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CE037-F58B-460D-8D93-01B344663C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989</TotalTime>
  <Words>595</Words>
  <Application>Microsoft Office PowerPoint</Application>
  <PresentationFormat>Affichage à l'écran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KG Blank Space Solid</vt:lpstr>
      <vt:lpstr>KG Miss Kindy Chunky</vt:lpstr>
      <vt:lpstr>Wingdings</vt:lpstr>
      <vt:lpstr>Thème Office</vt:lpstr>
      <vt:lpstr>Plan de travail</vt:lpstr>
      <vt:lpstr>Mathématiques</vt:lpstr>
      <vt:lpstr>Français lecture</vt:lpstr>
      <vt:lpstr>Français écriture</vt:lpstr>
      <vt:lpstr>Français écriture</vt:lpstr>
      <vt:lpstr>Anglais</vt:lpstr>
      <vt:lpstr>Pour t’aider à t’organiser…</vt:lpstr>
      <vt:lpstr>Pour aller un peu plus loin…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travail</dc:title>
  <dc:creator>Stéphanie Lambert</dc:creator>
  <cp:lastModifiedBy>Stéphanie Laroche</cp:lastModifiedBy>
  <cp:revision>210</cp:revision>
  <dcterms:created xsi:type="dcterms:W3CDTF">2020-05-17T12:24:21Z</dcterms:created>
  <dcterms:modified xsi:type="dcterms:W3CDTF">2020-06-15T14:16:56Z</dcterms:modified>
</cp:coreProperties>
</file>