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sldIdLst>
    <p:sldId id="256" r:id="rId5"/>
    <p:sldId id="264" r:id="rId6"/>
    <p:sldId id="271" r:id="rId7"/>
    <p:sldId id="269" r:id="rId8"/>
    <p:sldId id="259" r:id="rId9"/>
    <p:sldId id="260" r:id="rId10"/>
    <p:sldId id="270" r:id="rId11"/>
    <p:sldId id="262" r:id="rId12"/>
    <p:sldId id="265" r:id="rId13"/>
    <p:sldId id="261" r:id="rId14"/>
    <p:sldId id="266" r:id="rId15"/>
    <p:sldId id="272" r:id="rId16"/>
    <p:sldId id="268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375E26-DACA-666E-53F5-3E2642EAA85A}" v="58" dt="2020-05-22T13:21:02.648"/>
    <p1510:client id="{5887537F-3B78-26AB-09D6-9AD80FDDE052}" v="1564" dt="2020-05-22T13:06:10.259"/>
    <p1510:client id="{82800D3B-90FD-B678-F95A-FB5EF0ED97CC}" v="88" dt="2020-05-25T11:50:26.743"/>
    <p1510:client id="{B9AFD677-351D-0B0D-1C27-15F4BDDE9FA7}" v="60" dt="2020-05-24T13:37:01.819"/>
    <p1510:client id="{C55F4117-E57D-A2F5-67D1-3F3E91F404C1}" v="238" dt="2020-05-24T13:30:34.683"/>
    <p1510:client id="{C71BA2EC-A09E-4A09-B383-118BC46DD6C9}" v="9" dt="2020-05-22T01:15:59.538"/>
    <p1510:client id="{D180783D-6FDD-1283-75C3-1EEE4EFF5C93}" v="81" dt="2020-05-22T14:54:22.651"/>
    <p1510:client id="{EC3730A1-12FF-433C-9E59-2049C9B7A290}" v="533" dt="2020-05-22T13:37:06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D6C421-B53E-4B7C-AC46-433B8AC0E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F0A48F-CCCA-4989-95E0-DC5F81C1E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BF6940-A520-434D-B4C3-AE28FFFF1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A8CD32-E822-43DB-84C0-D6D400B6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D63740-094C-4E1C-8AE0-E712D424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618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F22AA-78CD-4CA0-A2DD-1BD53FBCA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058ED7-06E9-46D1-ABEB-A26D56262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890928-E1A1-4E06-AFC6-61FD6F60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C5799A-2A94-4EE6-B16B-497A95DD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509536-D2D2-4175-97A3-39832220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198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D1F8D8D-7A72-4EBE-82FD-9B015CE97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0F04AF-38D8-4A75-9C9D-6EB816E6A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247963-603C-4F8D-B649-589A192E4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0E1778-DCC6-4BD7-A52D-F678E0B8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E3D37F-2D99-42EB-9EA1-50EE8A57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667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B9ECAF-A193-4247-9044-F5A2EEADE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41F09D-B097-4209-A76E-36932FFB1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7A0215-28BB-4780-8705-DA188F50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79DCFE-F0B3-49DE-A0BC-146B00C8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2DD76F-0843-4BFB-B93F-49F221B1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9334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AA33A1-A3E4-4349-AD5D-97F3AC75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604D41-45AD-41E0-BAA0-93EA16927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05DF6B-0146-43EC-8A93-0CA5F86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2522E0-CBB3-43AC-BA70-4BC72CDA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6A671C-FC15-4083-9CD7-7A2B09DA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952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B24E3-14E3-47C8-9E60-DA999D9C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4D1CB1-8C08-4FCB-8CD9-2B4AADE88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F737BD-2D48-475A-A5E1-92A90ED68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E677C0-13E4-44B4-B9A9-109A8F89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5FB000-6663-467D-B6B0-ABE881F8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85AF41-BAB2-46D5-9EBB-6FCF69B0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876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A7E07-F0C3-450D-B5DF-C3FE1603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CAA178-B815-47A7-A8AD-DF441CB50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BA141D-3906-46D5-AF4E-60E288902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E4D99E8-CE78-4D6B-AA27-48865B46A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21D994-0743-4498-BEF3-7C9276494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A3F045-7741-4437-A771-EFEADA5A0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140198A-9326-4886-97A9-4374D6EF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B397F0-9E3D-4487-B621-7C3F9F99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67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035FAC-49A7-4C70-8FAB-986F6D2C1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76234EE-8502-41B1-AEC4-1234405D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DE417D-C1EE-4C18-A581-4CAFC4BB9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973EF0-BADD-4114-98FA-A4ABC1C9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328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949F70-CAB4-48B3-8C93-329A38D7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77697C-8994-4F84-9C5E-6B0CAB72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34663C-3DD0-4336-888C-DFC30059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122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295BC7-6118-465E-88B8-67DF4E663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8DC43-B2ED-4F08-818C-E3E4A5CC9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CB2A97-730D-4C61-9A87-AA722AC2B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99D26-AA2D-4E6C-AD38-C61D86CE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64F0E7-CE6A-4B56-88D3-58F73722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27586B-6CEB-4211-8AD5-DFD9EEAB6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908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6CD52-2EC0-48D9-81A0-13D1026D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EFEECB6-1A1E-4D89-AB3B-328A66CA7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D3B54F-FB6C-4615-97DB-BBEA2DE19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184C04-0054-4044-84EB-266BA123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CF88E9-5704-4BBE-867B-54C4AB62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AA43A0-A5FB-423E-8225-89FE38C1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140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3A71EA0-F977-457A-AC8D-806DE91DD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940DCE-67EF-4D26-B3E5-B752C662F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682750-38C0-409E-BC08-F618C00E0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C15F-5BA0-436E-9405-BC89F4458766}" type="datetimeFigureOut">
              <a:rPr lang="fr-CA" smtClean="0"/>
              <a:t>2020-05-25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15FED5-3EBA-4B7B-B8FD-2B4B4E939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F90B16-00A4-4571-A0F5-AAF185304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B809F-290D-45BC-B842-98741AF233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669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sdessommets-my.sharepoint.com/:b:/g/personal/stephanie_lambert_csdessommets_qc_ca/EQ8bgzatHf1IkybaN29JiU0BijKisEKYnWz3Ci9JdZNBbg?e=KbDgVv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csdessommets-my.sharepoint.com/:b:/g/personal/stephanie_lambert_csdessommets_qc_ca/EcGDm9_Or79LpTxEshpX8_AB3CGltV3ATlGWkSd75kn64A?e=czWBj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dessommets-my.sharepoint.com/:b:/g/personal/alexandra_bellerose_loranger_csdessommets_qc_ca/EbWEcE-4sXJNmaUhtgwBxaoBaqr5nQfL8_xhH_mFdnEMCA?e=ezOozv" TargetMode="External"/><Relationship Id="rId5" Type="http://schemas.openxmlformats.org/officeDocument/2006/relationships/hyperlink" Target="https://csdessommets-my.sharepoint.com/:b:/g/personal/stephanie_lambert_csdessommets_qc_ca/Ed87ytBzAtBIvyVzRPCtkCYBjsgL-QGZjYxJZD62Qg6V3Q?e=rfEcdd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csdessommets-my.sharepoint.com/:b:/g/personal/stephanie_lambert_csdessommets_qc_ca/EYV7aDT8V_NHj8O1kzLBnr8BrVobBFMSbo5SpBLffI3V1Q?e=ceIcXj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dessommets-my.sharepoint.com/:f:/g/personal/stephanie_lambert_csdessommets_qc_ca/EtyYwbcat0ZMiTUoe8KGbvsBDu3T6luuxTBkUMaQUJm5kQ?e=T5N7I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csdessommets-my.sharepoint.com/:f:/g/personal/stephanie_lambert_csdessommets_qc_ca/EnzgfdO5kohEnqxRXxNxBTYBuXIQ46Kby3BCOeL7uNuQyg?e=BZ0iO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sdessommets-my.sharepoint.com/:f:/g/personal/stephanie_lambert_csdessommets_qc_ca/Ehx_6JPsen5AsIdQuE9VHtUBymkVaQn4s4tfS7pJFttjKw?e=jc4IZZ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office.com/Pages/ResponsePage.aspx?id=qh_ezkKbmEeK0CYg8EX4HXz9lGih86dBnynNf-LdM-xURjFHSEpURjIwTU9CMklMM0JCR0U4U1NRTC4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sdessommets-my.sharepoint.com/:f:/g/personal/stephanie_lambert_csdessommets_qc_ca/EtyYwbcat0ZMiTUoe8KGbvsBDu3T6luuxTBkUMaQUJm5kQ?e=T5N7I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dessommets-my.sharepoint.com/:b:/g/personal/stephanie_lambert_csdessommets_qc_ca/Eb7qBDFXeZFNknpFMM4673MBl9VzFNFh-xJ4ZxPuaHFIxQ?e=7Bnqm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youtube.com/watch?v=Yxm4pmytf9U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WoOeFI8lHg" TargetMode="External"/><Relationship Id="rId5" Type="http://schemas.openxmlformats.org/officeDocument/2006/relationships/hyperlink" Target="https://www.youtube.com/watch?v=5cDG30nlNN0" TargetMode="External"/><Relationship Id="rId4" Type="http://schemas.openxmlformats.org/officeDocument/2006/relationships/hyperlink" Target="https://www.youtube.com/watch?v=Bc3Gua1_Hz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sdessommets-my.sharepoint.com/:f:/g/personal/stephanie_lambert_csdessommets_qc_ca/Ehx_6JPsen5AsIdQuE9VHtUBymkVaQn4s4tfS7pJFttjKw?e=jc4IZZ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dessommets-my.sharepoint.com/:b:/g/personal/stephanie_lambert_csdessommets_qc_ca/EYnDv-ZL2RJDouR33PE7MB0B9UDfvNkdogp7shpKBRdnag?e=jvG4h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dessommets-my.sharepoint.com/:b:/g/personal/stephanie_lambert_csdessommets_qc_ca/EYnDv-ZL2RJDouR33PE7MB0B9UDfvNkdogp7shpKBRdnag?e=jvG4h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y3U-U2AXnw" TargetMode="External"/><Relationship Id="rId5" Type="http://schemas.openxmlformats.org/officeDocument/2006/relationships/hyperlink" Target="https://www.youtube.com/watch?v=EGzVuWUMiGw" TargetMode="External"/><Relationship Id="rId4" Type="http://schemas.openxmlformats.org/officeDocument/2006/relationships/hyperlink" Target="https://www.youtube.com/watch?v=GwhdEzKrO0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FB014-A77F-497A-82C3-3D5C901B0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803" y="1584552"/>
            <a:ext cx="6824441" cy="2537251"/>
          </a:xfrm>
        </p:spPr>
        <p:txBody>
          <a:bodyPr anchor="ctr">
            <a:normAutofit/>
          </a:bodyPr>
          <a:lstStyle/>
          <a:p>
            <a:pPr algn="ctr"/>
            <a:r>
              <a:rPr lang="fr-CA" sz="6300" dirty="0">
                <a:solidFill>
                  <a:srgbClr val="454545"/>
                </a:solidFill>
                <a:latin typeface="KG Blank Space Solid" panose="02000000000000000000" pitchFamily="2" charset="0"/>
              </a:rPr>
              <a:t>Plan de travail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134F72-51D2-45C9-BD34-A5AA1D917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1529" y="3588896"/>
            <a:ext cx="6840715" cy="896450"/>
          </a:xfrm>
        </p:spPr>
        <p:txBody>
          <a:bodyPr>
            <a:normAutofit/>
          </a:bodyPr>
          <a:lstStyle/>
          <a:p>
            <a:pPr algn="ctr"/>
            <a:r>
              <a:rPr lang="fr-CA" sz="2800" dirty="0">
                <a:solidFill>
                  <a:schemeClr val="accent1"/>
                </a:solidFill>
                <a:latin typeface="KG Blank Space Solid" panose="02000000000000000000" pitchFamily="2" charset="0"/>
              </a:rPr>
              <a:t>Semaine du 25 au 29 mai 2020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B915F2E-FFF3-40DD-9174-CF626264739C}"/>
              </a:ext>
            </a:extLst>
          </p:cNvPr>
          <p:cNvGrpSpPr/>
          <p:nvPr/>
        </p:nvGrpSpPr>
        <p:grpSpPr>
          <a:xfrm>
            <a:off x="517367" y="4653073"/>
            <a:ext cx="1746639" cy="2076460"/>
            <a:chOff x="517367" y="4653073"/>
            <a:chExt cx="1746639" cy="2076460"/>
          </a:xfrm>
        </p:grpSpPr>
        <p:pic>
          <p:nvPicPr>
            <p:cNvPr id="27" name="Image 26" descr="Une image contenant assis, table, banc, empilé&#10;&#10;Description générée automatiquement">
              <a:extLst>
                <a:ext uri="{FF2B5EF4-FFF2-40B4-BE49-F238E27FC236}">
                  <a16:creationId xmlns:a16="http://schemas.microsoft.com/office/drawing/2014/main" id="{FB8D48C5-25D7-4E0A-8AEA-71749B97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67" y="4653073"/>
              <a:ext cx="1746639" cy="1891920"/>
            </a:xfrm>
            <a:prstGeom prst="rect">
              <a:avLst/>
            </a:prstGeom>
          </p:spPr>
        </p:pic>
        <p:pic>
          <p:nvPicPr>
            <p:cNvPr id="25" name="Image 24" descr="Une image contenant alimentation, fenêtre, signe&#10;&#10;Description générée automatiquement">
              <a:extLst>
                <a:ext uri="{FF2B5EF4-FFF2-40B4-BE49-F238E27FC236}">
                  <a16:creationId xmlns:a16="http://schemas.microsoft.com/office/drawing/2014/main" id="{0D232B34-43A6-439E-A8E1-29AAF56DA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81" y="5736583"/>
              <a:ext cx="1322712" cy="992950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B5F9ACB-4D45-4856-85BB-174ACC89C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22" y="4121803"/>
            <a:ext cx="1958906" cy="2015246"/>
          </a:xfrm>
          <a:prstGeom prst="rect">
            <a:avLst/>
          </a:prstGeom>
        </p:spPr>
      </p:pic>
      <p:pic>
        <p:nvPicPr>
          <p:cNvPr id="6" name="Image 5" descr="Une image contenant pomme, table, rouge, fruit&#10;&#10;Description générée automatiquement">
            <a:extLst>
              <a:ext uri="{FF2B5EF4-FFF2-40B4-BE49-F238E27FC236}">
                <a16:creationId xmlns:a16="http://schemas.microsoft.com/office/drawing/2014/main" id="{7374884D-6172-416E-8652-B105EDC9A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1157">
            <a:off x="6695626" y="4557880"/>
            <a:ext cx="1785781" cy="1817338"/>
          </a:xfrm>
          <a:prstGeom prst="rect">
            <a:avLst/>
          </a:prstGeom>
        </p:spPr>
      </p:pic>
      <p:pic>
        <p:nvPicPr>
          <p:cNvPr id="23" name="Image 22" descr="Une image contenant habits, banane&#10;&#10;Description générée automatiquement">
            <a:extLst>
              <a:ext uri="{FF2B5EF4-FFF2-40B4-BE49-F238E27FC236}">
                <a16:creationId xmlns:a16="http://schemas.microsoft.com/office/drawing/2014/main" id="{61BC1FD1-0CA8-4DFC-8750-7B11AFBA4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30" y="386186"/>
            <a:ext cx="1958906" cy="16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dirty="0">
                <a:solidFill>
                  <a:srgbClr val="FFFFFF"/>
                </a:solidFill>
                <a:latin typeface="KG Blank Space Solid" panose="02000000000000000000" pitchFamily="2" charset="0"/>
              </a:rPr>
              <a:t>Français écriture</a:t>
            </a:r>
          </a:p>
        </p:txBody>
      </p:sp>
      <p:pic>
        <p:nvPicPr>
          <p:cNvPr id="7" name="Image 6" descr="Une image contenant stationnaire, stylo, oiseau, animal&#10;&#10;Description générée automatiquement">
            <a:extLst>
              <a:ext uri="{FF2B5EF4-FFF2-40B4-BE49-F238E27FC236}">
                <a16:creationId xmlns:a16="http://schemas.microsoft.com/office/drawing/2014/main" id="{D24D4004-5B5C-43FA-9112-5B62B5EAA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19" y="199672"/>
            <a:ext cx="1101876" cy="2354592"/>
          </a:xfrm>
          <a:prstGeom prst="rect">
            <a:avLst/>
          </a:prstGeom>
        </p:spPr>
      </p:pic>
      <p:pic>
        <p:nvPicPr>
          <p:cNvPr id="5" name="Image 4" descr="Une image contenant bleu, assis, debout, blanc&#10;&#10;Description générée automatiquement">
            <a:extLst>
              <a:ext uri="{FF2B5EF4-FFF2-40B4-BE49-F238E27FC236}">
                <a16:creationId xmlns:a16="http://schemas.microsoft.com/office/drawing/2014/main" id="{0330923D-1732-4176-8738-B7C76513A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31" y="2103202"/>
            <a:ext cx="859671" cy="90212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2429301"/>
            <a:ext cx="7375161" cy="42290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Voici tes travaux : </a:t>
            </a: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Fiches de grammaire sur le complément direct et indirect du verbe.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5</a:t>
            </a:r>
            <a:r>
              <a:rPr lang="fr-CA" sz="1400" baseline="30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e</a:t>
            </a: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année: p. 29,30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6</a:t>
            </a:r>
            <a:r>
              <a:rPr lang="fr-CA" sz="1400" baseline="30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e</a:t>
            </a: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année: p.10,11</a:t>
            </a:r>
          </a:p>
          <a:p>
            <a:pPr marL="342900" lvl="1" indent="0">
              <a:buNone/>
            </a:pPr>
            <a:endParaRPr lang="fr-CA" sz="14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Fiches de grammaire sur l’accord du verbe (5</a:t>
            </a:r>
            <a:r>
              <a:rPr lang="fr-CA" sz="1700" baseline="30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e</a:t>
            </a: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année) et l’accord du participe passé (6</a:t>
            </a:r>
            <a:r>
              <a:rPr lang="fr-CA" sz="1700" baseline="30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e</a:t>
            </a: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année).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5</a:t>
            </a:r>
            <a:r>
              <a:rPr lang="fr-CA" sz="1400" baseline="30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e</a:t>
            </a: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année: 20,23,28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6</a:t>
            </a:r>
            <a:r>
              <a:rPr lang="fr-CA" sz="1400" baseline="30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e</a:t>
            </a: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année: p.4, 6, 28</a:t>
            </a:r>
          </a:p>
          <a:p>
            <a:pPr marL="342900" lvl="1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273050" lvl="1">
              <a:buFont typeface="Wingdings" panose="05000000000000000000" pitchFamily="2" charset="2"/>
              <a:buChar char="q"/>
            </a:pPr>
            <a:r>
              <a:rPr lang="fr-CA" sz="1700" dirty="0">
                <a:solidFill>
                  <a:srgbClr val="000000"/>
                </a:solidFill>
                <a:latin typeface="KG Blank Space Solid"/>
              </a:rPr>
              <a:t>Révision de notions de grammaire : </a:t>
            </a:r>
            <a:r>
              <a:rPr lang="fr-CA" sz="1700" dirty="0">
                <a:solidFill>
                  <a:srgbClr val="000000"/>
                </a:solidFill>
                <a:latin typeface="KG Blank Space Solid"/>
                <a:hlinkClick r:id="rId5"/>
              </a:rPr>
              <a:t>Jeu « Escape game » en ligne.  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101600" lvl="1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387350" lvl="1" indent="-285750">
              <a:buFont typeface="Wingdings" panose="05000000000000000000" pitchFamily="2" charset="2"/>
              <a:buChar char="q"/>
            </a:pPr>
            <a:r>
              <a:rPr lang="fr-CA" sz="1700" dirty="0">
                <a:solidFill>
                  <a:srgbClr val="000000"/>
                </a:solidFill>
                <a:latin typeface="KG Blank Space Solid"/>
              </a:rPr>
              <a:t> </a:t>
            </a:r>
            <a:r>
              <a:rPr lang="fr-CA" sz="1700" dirty="0">
                <a:latin typeface="KG Blank Space Solid"/>
              </a:rPr>
              <a:t>Écrire une lettre d’opinion. Écris à la main sur une feuille de cartable et remets ton texte corrigé avec tes autres travaux à l'école à la fin de la semaine.</a:t>
            </a:r>
            <a:endParaRPr lang="fr-CA" sz="1700" dirty="0">
              <a:solidFill>
                <a:schemeClr val="accent1"/>
              </a:solidFill>
              <a:latin typeface="KG Blank Space Solid"/>
            </a:endParaRPr>
          </a:p>
          <a:p>
            <a:pPr marL="730250" lvl="2" indent="-285750">
              <a:buFont typeface="Wingdings" panose="05000000000000000000" pitchFamily="2" charset="2"/>
              <a:buChar char="q"/>
            </a:pPr>
            <a:r>
              <a:rPr lang="fr-CA" sz="1400" dirty="0">
                <a:solidFill>
                  <a:schemeClr val="accent1"/>
                </a:solidFill>
                <a:latin typeface="KG Blank Space Solid"/>
                <a:hlinkClick r:id="rId6"/>
              </a:rPr>
              <a:t>Consignes</a:t>
            </a:r>
            <a:r>
              <a:rPr lang="fr-CA" sz="1400" dirty="0">
                <a:solidFill>
                  <a:schemeClr val="accent1"/>
                </a:solidFill>
                <a:latin typeface="KG Blank Space Solid"/>
              </a:rPr>
              <a:t> et i</a:t>
            </a:r>
            <a:r>
              <a:rPr lang="fr-CA" sz="1400" dirty="0">
                <a:solidFill>
                  <a:schemeClr val="accent1"/>
                </a:solidFill>
                <a:latin typeface="KG Blank Space Solid"/>
                <a:hlinkClick r:id="rId7"/>
              </a:rPr>
              <a:t>dées de sujets</a:t>
            </a:r>
            <a:endParaRPr lang="fr-CA" sz="1400" dirty="0">
              <a:solidFill>
                <a:schemeClr val="accent1"/>
              </a:solidFill>
              <a:latin typeface="KG Blank Space Solid" panose="02000000000000000000" pitchFamily="2" charset="0"/>
              <a:hlinkClick r:id="rId7"/>
            </a:endParaRPr>
          </a:p>
          <a:p>
            <a:pPr marL="730250" lvl="2" indent="-285750">
              <a:buFont typeface="Wingdings" panose="05000000000000000000" pitchFamily="2" charset="2"/>
              <a:buChar char="q"/>
            </a:pPr>
            <a:r>
              <a:rPr lang="fr-CA" sz="1400" dirty="0">
                <a:solidFill>
                  <a:schemeClr val="accent1"/>
                </a:solidFill>
                <a:latin typeface="KG Blank Space Solid" panose="02000000000000000000" pitchFamily="2" charset="0"/>
                <a:hlinkClick r:id="rId8"/>
              </a:rPr>
              <a:t>Document de référence : le texte d’opinion </a:t>
            </a:r>
            <a:endParaRPr lang="fr-CA" sz="1400" dirty="0">
              <a:solidFill>
                <a:schemeClr val="accent1"/>
              </a:solidFill>
              <a:latin typeface="KG Blank Space Solid" panose="02000000000000000000" pitchFamily="2" charset="0"/>
            </a:endParaRPr>
          </a:p>
          <a:p>
            <a:pPr marL="730250" lvl="2" indent="-285750">
              <a:buFont typeface="Wingdings" panose="05000000000000000000" pitchFamily="2" charset="2"/>
              <a:buChar char="q"/>
            </a:pPr>
            <a:r>
              <a:rPr lang="fr-CA" sz="1400" dirty="0">
                <a:solidFill>
                  <a:schemeClr val="accent1"/>
                </a:solidFill>
                <a:latin typeface="KG Blank Space Solid" panose="02000000000000000000" pitchFamily="2" charset="0"/>
                <a:hlinkClick r:id="rId9"/>
              </a:rPr>
              <a:t>Document de référence : la lettre</a:t>
            </a:r>
            <a:endParaRPr lang="fr-CA" sz="1400" dirty="0">
              <a:solidFill>
                <a:schemeClr val="accent1"/>
              </a:solidFill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87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dirty="0">
                <a:solidFill>
                  <a:srgbClr val="FFFFFF"/>
                </a:solidFill>
                <a:latin typeface="KG Blank Space Solid" panose="02000000000000000000" pitchFamily="2" charset="0"/>
              </a:rPr>
              <a:t>Anglais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3092970"/>
            <a:ext cx="7878580" cy="269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Voici les activités proposées par Miss Audrey Ann en anglais :</a:t>
            </a:r>
          </a:p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Activités 5</a:t>
            </a:r>
            <a:r>
              <a:rPr lang="fr-CA" sz="1700" baseline="300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e</a:t>
            </a: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 année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  <a:hlinkClick r:id="rId4"/>
            </a:endParaRPr>
          </a:p>
          <a:p>
            <a:pPr>
              <a:buFontTx/>
              <a:buChar char="-"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Activités 6</a:t>
            </a:r>
            <a:r>
              <a:rPr lang="fr-CA" sz="1700" baseline="300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e</a:t>
            </a: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 année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5BAE01-1291-412C-8433-A23E195FA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85" y="825014"/>
            <a:ext cx="1993291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599943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dirty="0">
                <a:solidFill>
                  <a:srgbClr val="FFFFFF"/>
                </a:solidFill>
                <a:latin typeface="KG Blank Space Solid" panose="02000000000000000000" pitchFamily="2" charset="0"/>
              </a:rPr>
              <a:t>Pour t’aider à t’organiser…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308" y="1514902"/>
            <a:ext cx="6812918" cy="4967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400" dirty="0">
                <a:solidFill>
                  <a:schemeClr val="bg1"/>
                </a:solidFill>
                <a:latin typeface="KG Blank Space Solid" panose="02000000000000000000" pitchFamily="2" charset="0"/>
              </a:rPr>
              <a:t>Pour t’aider à terminer tous tes travaux, je te propose de séparer ton horaire de la façon suivante. *N’oublie pas d’y ajouter tes travaux en anglais.  : </a:t>
            </a:r>
          </a:p>
        </p:txBody>
      </p:sp>
      <p:graphicFrame>
        <p:nvGraphicFramePr>
          <p:cNvPr id="4" name="Tableau 5">
            <a:extLst>
              <a:ext uri="{FF2B5EF4-FFF2-40B4-BE49-F238E27FC236}">
                <a16:creationId xmlns:a16="http://schemas.microsoft.com/office/drawing/2014/main" id="{B4777071-270F-4ADC-B760-4B8C15314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28674"/>
              </p:ext>
            </p:extLst>
          </p:nvPr>
        </p:nvGraphicFramePr>
        <p:xfrm>
          <a:off x="323849" y="2152030"/>
          <a:ext cx="8496072" cy="51141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6012">
                  <a:extLst>
                    <a:ext uri="{9D8B030D-6E8A-4147-A177-3AD203B41FA5}">
                      <a16:colId xmlns:a16="http://schemas.microsoft.com/office/drawing/2014/main" val="1524471067"/>
                    </a:ext>
                  </a:extLst>
                </a:gridCol>
                <a:gridCol w="1416012">
                  <a:extLst>
                    <a:ext uri="{9D8B030D-6E8A-4147-A177-3AD203B41FA5}">
                      <a16:colId xmlns:a16="http://schemas.microsoft.com/office/drawing/2014/main" val="3723111026"/>
                    </a:ext>
                  </a:extLst>
                </a:gridCol>
                <a:gridCol w="1416012">
                  <a:extLst>
                    <a:ext uri="{9D8B030D-6E8A-4147-A177-3AD203B41FA5}">
                      <a16:colId xmlns:a16="http://schemas.microsoft.com/office/drawing/2014/main" val="3844609927"/>
                    </a:ext>
                  </a:extLst>
                </a:gridCol>
                <a:gridCol w="1416012">
                  <a:extLst>
                    <a:ext uri="{9D8B030D-6E8A-4147-A177-3AD203B41FA5}">
                      <a16:colId xmlns:a16="http://schemas.microsoft.com/office/drawing/2014/main" val="2637424704"/>
                    </a:ext>
                  </a:extLst>
                </a:gridCol>
                <a:gridCol w="1416012">
                  <a:extLst>
                    <a:ext uri="{9D8B030D-6E8A-4147-A177-3AD203B41FA5}">
                      <a16:colId xmlns:a16="http://schemas.microsoft.com/office/drawing/2014/main" val="3261819569"/>
                    </a:ext>
                  </a:extLst>
                </a:gridCol>
                <a:gridCol w="1416012">
                  <a:extLst>
                    <a:ext uri="{9D8B030D-6E8A-4147-A177-3AD203B41FA5}">
                      <a16:colId xmlns:a16="http://schemas.microsoft.com/office/drawing/2014/main" val="3919511318"/>
                    </a:ext>
                  </a:extLst>
                </a:gridCol>
              </a:tblGrid>
              <a:tr h="261554">
                <a:tc>
                  <a:txBody>
                    <a:bodyPr/>
                    <a:lstStyle/>
                    <a:p>
                      <a:pPr algn="ctr"/>
                      <a:endParaRPr lang="fr-CA" sz="1200">
                        <a:latin typeface="KG Miss Kindy Chunky" panose="020000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Lundi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Mardi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Mercredi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Jeudi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Vendredi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615523"/>
                  </a:ext>
                </a:extLst>
              </a:tr>
              <a:tr h="261554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Routine matinale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>
                          <a:latin typeface="KG Miss Kindy Chunky"/>
                        </a:rPr>
                        <a:t>Jour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>
                          <a:latin typeface="KG Miss Kindy Chunky"/>
                        </a:rPr>
                        <a:t>Jour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>
                          <a:latin typeface="KG Miss Kindy Chunky"/>
                        </a:rPr>
                        <a:t>Jour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>
                          <a:latin typeface="KG Miss Kindy Chunky"/>
                        </a:rPr>
                        <a:t>Jour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200" dirty="0">
                          <a:latin typeface="KG Miss Kindy Chunky"/>
                        </a:rPr>
                        <a:t>Jour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15841"/>
                  </a:ext>
                </a:extLst>
              </a:tr>
              <a:tr h="959031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Maths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000" dirty="0">
                          <a:latin typeface="Arial"/>
                        </a:rPr>
                        <a:t>Regarder les 4 vidéos sur les probabilités.</a:t>
                      </a:r>
                    </a:p>
                    <a:p>
                      <a:pPr lvl="0">
                        <a:buNone/>
                      </a:pPr>
                      <a:r>
                        <a:rPr lang="fr-CA" sz="1000" dirty="0" err="1">
                          <a:latin typeface="Arial"/>
                        </a:rPr>
                        <a:t>Mathémaction</a:t>
                      </a:r>
                      <a:r>
                        <a:rPr lang="fr-CA" sz="1000" dirty="0">
                          <a:latin typeface="Arial"/>
                        </a:rPr>
                        <a:t> p.156-157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00" dirty="0" err="1">
                          <a:latin typeface="Arial"/>
                        </a:rPr>
                        <a:t>Mathémaction</a:t>
                      </a:r>
                      <a:r>
                        <a:rPr lang="fr-CA" sz="1000" dirty="0">
                          <a:latin typeface="Arial"/>
                        </a:rPr>
                        <a:t> p. 158, 159</a:t>
                      </a:r>
                      <a:endParaRPr lang="fr-FR" sz="1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000" dirty="0" err="1">
                          <a:latin typeface="Arial"/>
                        </a:rPr>
                        <a:t>Matémaction</a:t>
                      </a:r>
                      <a:r>
                        <a:rPr lang="fr-CA" sz="1000" dirty="0">
                          <a:latin typeface="Arial"/>
                        </a:rPr>
                        <a:t> p. 160, 161</a:t>
                      </a:r>
                      <a:endParaRPr lang="fr-FR" sz="1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00" dirty="0">
                          <a:latin typeface="KG Miss Kindy Chunky"/>
                        </a:rPr>
                        <a:t>Faire des cartes à tâches pour te pratiquer:</a:t>
                      </a:r>
                    </a:p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hlinkClick r:id="rId3"/>
                        </a:rPr>
                        <a:t>ICI</a:t>
                      </a:r>
                      <a:endParaRPr lang="fr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  <a:hlinkClick r:id="rId4"/>
                        </a:rPr>
                        <a:t>Faire le</a:t>
                      </a:r>
                      <a:r>
                        <a:rPr lang="fr-CA" sz="1000" b="0" i="0" u="none" strike="noStrike" noProof="0" dirty="0">
                          <a:latin typeface="Calibri"/>
                          <a:hlinkClick r:id="rId4"/>
                        </a:rPr>
                        <a:t> Quiz en ligne</a:t>
                      </a:r>
                      <a:endParaRPr lang="fr-CA" sz="1000" b="0" i="0" u="none" strike="noStrike" noProof="0" dirty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latin typeface="Calibri"/>
                        </a:rPr>
                        <a:t>Faire des cartes à tâches pour te pratiquer:</a:t>
                      </a:r>
                      <a:endParaRPr lang="fr-FR"/>
                    </a:p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hlinkClick r:id="rId3"/>
                        </a:rPr>
                        <a:t>ICI</a:t>
                      </a:r>
                      <a:endParaRPr lang="fr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07677"/>
                  </a:ext>
                </a:extLst>
              </a:tr>
              <a:tr h="726324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Lecture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Texte « La révolution industrielle» (p.14 à 16 dans le duo-tang français)</a:t>
                      </a:r>
                      <a:endParaRPr lang="fr-FR" sz="1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latin typeface="Arial"/>
                        </a:rPr>
                        <a:t>duo-tang orange, les inférences p.2-3</a:t>
                      </a:r>
                      <a:endParaRPr lang="fr-CA" sz="1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Texto p. 58 à 63</a:t>
                      </a:r>
                      <a:endParaRPr lang="fr-FR" sz="1000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T</a:t>
                      </a:r>
                      <a:r>
                        <a:rPr lang="fr-CA" sz="1000" b="0" i="0" u="none" strike="noStrike" noProof="0" dirty="0">
                          <a:solidFill>
                            <a:schemeClr val="tx1"/>
                          </a:solidFill>
                          <a:latin typeface="Calibri"/>
                        </a:rPr>
                        <a:t>exto p. 64 à 68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</a:rPr>
                        <a:t>30 min. de lecture au choix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613101"/>
                  </a:ext>
                </a:extLst>
              </a:tr>
              <a:tr h="1104338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Écriture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000" b="0" i="0" u="none" strike="noStrike" noProof="0" dirty="0">
                          <a:latin typeface="Arial"/>
                        </a:rPr>
                        <a:t>Écriture d'un texte d'opinion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000" b="0" i="0" u="none" strike="noStrike" noProof="0" dirty="0"/>
                        <a:t>Correction et propre de ton texte d'opinion 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Vidéo sur le complément direct et indirect du verbe. Fiches de grammaire</a:t>
                      </a:r>
                      <a:endParaRPr lang="fr-CA" sz="1000" b="0" i="0" u="none" strike="noStrike" noProof="0" dirty="0"/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r>
                        <a:rPr lang="fr-CA" sz="1000" b="0" i="0" u="none" strike="noStrike" baseline="30000" noProof="0" dirty="0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 année: p. 29,30</a:t>
                      </a:r>
                      <a:endParaRPr lang="fr-CA" sz="1000" b="0" i="0" u="none" strike="noStrike" noProof="0" dirty="0"/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r>
                        <a:rPr lang="fr-CA" sz="1000" b="0" i="0" u="none" strike="noStrike" baseline="30000" noProof="0" dirty="0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 année: p.10,11</a:t>
                      </a:r>
                      <a:endParaRPr lang="fr-CA" sz="1000" dirty="0">
                        <a:latin typeface="Arial"/>
                      </a:endParaRPr>
                    </a:p>
                    <a:p>
                      <a:endParaRPr lang="fr-CA" sz="100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5e: vidéo sur l’accord du verbe et fiches de grammaire p. 20,23,28</a:t>
                      </a:r>
                      <a:endParaRPr lang="fr-CA" sz="1000" b="0" i="0" u="none" strike="noStrike" noProof="0" dirty="0"/>
                    </a:p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r>
                        <a:rPr lang="fr-CA" sz="1000" b="0" i="0" u="none" strike="noStrike" baseline="30000" noProof="0" dirty="0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  <a:r>
                        <a:rPr lang="fr-CA" sz="10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 : vidéo sur l'accord du participe passé avec avoir et fiches de grammaire p.4, 6, 28</a:t>
                      </a:r>
                      <a:endParaRPr lang="fr-CA" sz="1000" dirty="0">
                        <a:latin typeface="KG Miss Kindy Chunky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000" dirty="0">
                          <a:latin typeface="KG Miss Kindy Chunky"/>
                        </a:rPr>
                        <a:t>Révision : </a:t>
                      </a:r>
                      <a:endParaRPr lang="fr-CA" sz="1000" dirty="0">
                        <a:latin typeface="KG Miss Kindy Chunky" panose="02000000000000000000" pitchFamily="2" charset="0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fr-CA" sz="1000" dirty="0">
                          <a:latin typeface="KG Miss Kindy Chunky"/>
                        </a:rPr>
                        <a:t>Jeu "Escape </a:t>
                      </a:r>
                      <a:r>
                        <a:rPr lang="fr-CA" sz="1000" dirty="0" err="1">
                          <a:latin typeface="KG Miss Kindy Chunky"/>
                        </a:rPr>
                        <a:t>game</a:t>
                      </a:r>
                      <a:r>
                        <a:rPr lang="fr-CA" sz="1000" dirty="0">
                          <a:latin typeface="KG Miss Kindy Chunky"/>
                        </a:rPr>
                        <a:t>"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endParaRPr lang="fr-CA" sz="1000">
                        <a:latin typeface="KG Miss Kindy Chunky" panose="02000000000000000000" pitchFamily="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r-CA" sz="1000">
                        <a:latin typeface="KG Miss Kindy Chunky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046573"/>
                  </a:ext>
                </a:extLst>
              </a:tr>
              <a:tr h="726324">
                <a:tc>
                  <a:txBody>
                    <a:bodyPr/>
                    <a:lstStyle/>
                    <a:p>
                      <a:pPr algn="ctr"/>
                      <a:r>
                        <a:rPr lang="fr-CA" sz="1200" dirty="0">
                          <a:latin typeface="KG Miss Kindy Chunky"/>
                        </a:rPr>
                        <a:t>Pour en faire un peu plus…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fr-CA" sz="1000" dirty="0">
                          <a:latin typeface="Arial"/>
                        </a:rPr>
                        <a:t>Cartes à tâches en mathématiques et en français</a:t>
                      </a:r>
                    </a:p>
                    <a:p>
                      <a:r>
                        <a:rPr lang="fr-CA" sz="1000" dirty="0">
                          <a:latin typeface="Arial"/>
                        </a:rPr>
                        <a:t>Jeu de révision en grammaire "Escape </a:t>
                      </a:r>
                      <a:r>
                        <a:rPr lang="fr-CA" sz="1000" dirty="0" err="1">
                          <a:latin typeface="Arial"/>
                        </a:rPr>
                        <a:t>game</a:t>
                      </a:r>
                      <a:r>
                        <a:rPr lang="fr-CA" sz="1000" dirty="0">
                          <a:latin typeface="Arial"/>
                        </a:rPr>
                        <a:t>"</a:t>
                      </a:r>
                    </a:p>
                    <a:p>
                      <a:r>
                        <a:rPr lang="fr-CA" sz="1000" dirty="0">
                          <a:latin typeface="Arial"/>
                        </a:rPr>
                        <a:t>Lecture au choix, jeux de sociétés</a:t>
                      </a:r>
                    </a:p>
                    <a:p>
                      <a:r>
                        <a:rPr lang="fr-CA" sz="1000" dirty="0">
                          <a:latin typeface="Arial"/>
                        </a:rPr>
                        <a:t>Activités proposées dans les trousses du MELS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sz="1000">
                        <a:latin typeface="KG Miss Kindy Chunky" panose="020000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sz="1000">
                        <a:latin typeface="KG Miss Kindy Chunky" panose="020000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A" sz="1000">
                        <a:latin typeface="KG Miss Kindy Chunky" panose="020000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fr-CA" sz="1000">
                        <a:latin typeface="KG Miss Kindy Chunky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911083"/>
                  </a:ext>
                </a:extLst>
              </a:tr>
              <a:tr h="726323"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CA" sz="1200" dirty="0">
                          <a:latin typeface="KG Miss Kindy Chunky"/>
                        </a:rPr>
                        <a:t>Remise des travaux faits jusqu'à maintenant (fiches des duo-tangs, écriture à la main, etc.) à l'école (enveloppe identifiée) au plus tard dimanche le 31 mai. Sortir les fiches des duo-tangs pour garder ce qui n'est pas encore fait.</a:t>
                      </a:r>
                      <a:endParaRPr lang="fr-FR" dirty="0"/>
                    </a:p>
                    <a:p>
                      <a:pPr lvl="0" algn="ctr">
                        <a:buNone/>
                      </a:pPr>
                      <a:r>
                        <a:rPr lang="fr-CA" sz="1200" dirty="0">
                          <a:latin typeface="KG Miss Kindy Chunky"/>
                        </a:rPr>
                        <a:t> **</a:t>
                      </a:r>
                      <a:r>
                        <a:rPr lang="fr-CA" sz="1400" b="1" dirty="0">
                          <a:latin typeface="KG Miss Kindy Chunky"/>
                        </a:rPr>
                        <a:t>Ne pas</a:t>
                      </a:r>
                      <a:r>
                        <a:rPr lang="fr-CA" sz="1200" dirty="0">
                          <a:latin typeface="KG Miss Kindy Chunky"/>
                        </a:rPr>
                        <a:t> remettre les cahiers Texto et </a:t>
                      </a:r>
                      <a:r>
                        <a:rPr lang="fr-CA" sz="1200" dirty="0" err="1">
                          <a:latin typeface="KG Miss Kindy Chunky"/>
                        </a:rPr>
                        <a:t>MAthémaction</a:t>
                      </a:r>
                      <a:r>
                        <a:rPr lang="fr-CA" sz="1200" dirty="0">
                          <a:latin typeface="KG Miss Kindy Chunky"/>
                        </a:rPr>
                        <a:t>**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000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42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9141714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1" y="1"/>
            <a:ext cx="9143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9143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45" y="1401859"/>
            <a:ext cx="2633134" cy="4054282"/>
          </a:xfrm>
        </p:spPr>
        <p:txBody>
          <a:bodyPr>
            <a:normAutofit/>
          </a:bodyPr>
          <a:lstStyle/>
          <a:p>
            <a:r>
              <a:rPr lang="fr-CA" sz="3500">
                <a:solidFill>
                  <a:srgbClr val="FFFFFF"/>
                </a:solidFill>
                <a:latin typeface="KG Blank Space Solid" panose="02000000000000000000" pitchFamily="2" charset="0"/>
              </a:rPr>
              <a:t>Pour aller un peu plus loin…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350" y="1553134"/>
            <a:ext cx="4596404" cy="37517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1900" dirty="0">
                <a:solidFill>
                  <a:srgbClr val="FFFFFF"/>
                </a:solidFill>
                <a:latin typeface="KG Blank Space Solid" panose="02000000000000000000" pitchFamily="2" charset="0"/>
              </a:rPr>
              <a:t>Si tu as envie d’aller un peu plus loin, tu trouveras des activités supplémentaires facultatives dans les trousses proposées par le MEES :</a:t>
            </a:r>
          </a:p>
          <a:p>
            <a:pPr marL="0" indent="0">
              <a:buNone/>
            </a:pPr>
            <a:endParaRPr lang="fr-CA" sz="1900" dirty="0">
              <a:solidFill>
                <a:srgbClr val="FFFFFF"/>
              </a:solidFill>
              <a:latin typeface="KG Blank Space Solid" panose="02000000000000000000" pitchFamily="2" charset="0"/>
            </a:endParaRPr>
          </a:p>
          <a:p>
            <a:r>
              <a:rPr lang="fr-CA" sz="1900" dirty="0">
                <a:solidFill>
                  <a:srgbClr val="FFC000"/>
                </a:solidFill>
                <a:latin typeface="KG Blank Space Soli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fr-CA" sz="1900" baseline="30000" dirty="0">
                <a:solidFill>
                  <a:srgbClr val="FFC000"/>
                </a:solidFill>
                <a:latin typeface="KG Blank Space Soli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fr-CA" sz="1900" dirty="0">
                <a:solidFill>
                  <a:srgbClr val="FFC000"/>
                </a:solidFill>
                <a:latin typeface="KG Blank Space Soli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année</a:t>
            </a:r>
            <a:endParaRPr lang="fr-CA" sz="1900" dirty="0">
              <a:solidFill>
                <a:srgbClr val="FFC000"/>
              </a:solidFill>
              <a:latin typeface="KG Blank Space Solid" panose="02000000000000000000" pitchFamily="2" charset="0"/>
            </a:endParaRPr>
          </a:p>
          <a:p>
            <a:endParaRPr lang="fr-CA" sz="1900" dirty="0">
              <a:solidFill>
                <a:srgbClr val="FFC000"/>
              </a:solidFill>
              <a:latin typeface="KG Blank Space Solid" panose="02000000000000000000" pitchFamily="2" charset="0"/>
            </a:endParaRPr>
          </a:p>
          <a:p>
            <a:r>
              <a:rPr lang="fr-CA" sz="1900" dirty="0">
                <a:solidFill>
                  <a:srgbClr val="FFC000"/>
                </a:solidFill>
                <a:latin typeface="KG Blank Space Soli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r>
              <a:rPr lang="fr-CA" sz="1900" baseline="30000" dirty="0">
                <a:solidFill>
                  <a:srgbClr val="FFC000"/>
                </a:solidFill>
                <a:latin typeface="KG Blank Space Soli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fr-CA" sz="1900" dirty="0">
                <a:solidFill>
                  <a:srgbClr val="FFC000"/>
                </a:solidFill>
                <a:latin typeface="KG Blank Space Solid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année </a:t>
            </a:r>
            <a:endParaRPr lang="fr-CA" sz="1900" dirty="0">
              <a:solidFill>
                <a:srgbClr val="FFC000"/>
              </a:solidFill>
              <a:latin typeface="KG Blank Space Solid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9141714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19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316642-663A-4C4C-99BC-85DEB736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/>
            <a:r>
              <a:rPr lang="fr-CA" sz="3500" cap="none" dirty="0">
                <a:solidFill>
                  <a:srgbClr val="FFFFFF"/>
                </a:solidFill>
                <a:latin typeface="KG Blank Space Solid" panose="02000000000000000000" pitchFamily="2" charset="0"/>
              </a:rPr>
              <a:t>Routine du matin (révision)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2D0F27-BE5E-4C76-B8CE-3B200CA0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153" y="2827419"/>
            <a:ext cx="3771900" cy="322762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/>
              </a:rPr>
              <a:t>Chaque matin, je t’invite à d’abord compléter une page dans le document de révision suivant : 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/>
                <a:hlinkClick r:id="rId3"/>
              </a:rPr>
              <a:t>Document de révision (routine matinale) </a:t>
            </a:r>
            <a:r>
              <a:rPr lang="fr-CA" sz="1700" dirty="0">
                <a:solidFill>
                  <a:srgbClr val="000000"/>
                </a:solidFill>
                <a:latin typeface="KG Blank Space Solid"/>
              </a:rPr>
              <a:t> 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/>
              </a:rPr>
              <a:t>*Tu peux imprimer le document ou répondre aux questions sur une feuille de cartable. 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88CB44-0822-4A30-B09C-7BF96602E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93" y="2827419"/>
            <a:ext cx="2640328" cy="35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6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316642-663A-4C4C-99BC-85DEB736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cap="none" dirty="0">
                <a:solidFill>
                  <a:srgbClr val="FFFFFF"/>
                </a:solidFill>
                <a:latin typeface="KG Blank Space Solid" panose="02000000000000000000" pitchFamily="2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2D0F27-BE5E-4C76-B8CE-3B200CA0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3092970"/>
            <a:ext cx="7375161" cy="269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Cette semaine, tu apprendras : </a:t>
            </a: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>
              <a:buFontTx/>
              <a:buChar char="-"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Les probabilités : </a:t>
            </a:r>
          </a:p>
          <a:p>
            <a:pPr lvl="1">
              <a:buFontTx/>
              <a:buChar char="-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Dénombrer des résultats possibles</a:t>
            </a:r>
          </a:p>
          <a:p>
            <a:pPr lvl="1">
              <a:buFontTx/>
              <a:buChar char="-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Droite des probabilités</a:t>
            </a:r>
          </a:p>
          <a:p>
            <a:pPr lvl="1">
              <a:buFontTx/>
              <a:buChar char="-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Prédire un résultat</a:t>
            </a:r>
          </a:p>
          <a:p>
            <a:pPr lvl="1">
              <a:buFontTx/>
              <a:buChar char="-"/>
            </a:pPr>
            <a:r>
              <a:rPr lang="fr-CA" sz="1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Notation fractionnaire, % et décimale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32A55E-754E-46B1-AD85-57311F6574DB}"/>
              </a:ext>
            </a:extLst>
          </p:cNvPr>
          <p:cNvGrpSpPr/>
          <p:nvPr/>
        </p:nvGrpSpPr>
        <p:grpSpPr>
          <a:xfrm>
            <a:off x="6189785" y="4248444"/>
            <a:ext cx="2070702" cy="2298842"/>
            <a:chOff x="6739880" y="459758"/>
            <a:chExt cx="2270656" cy="2472432"/>
          </a:xfrm>
        </p:grpSpPr>
        <p:pic>
          <p:nvPicPr>
            <p:cNvPr id="7" name="Image 6" descr="Une image contenant assis, table, banc, empilé&#10;&#10;Description générée automatiquement">
              <a:extLst>
                <a:ext uri="{FF2B5EF4-FFF2-40B4-BE49-F238E27FC236}">
                  <a16:creationId xmlns:a16="http://schemas.microsoft.com/office/drawing/2014/main" id="{7EB5B463-9A08-43A5-B762-E551DCD68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880" y="459758"/>
              <a:ext cx="2270656" cy="2459523"/>
            </a:xfrm>
            <a:prstGeom prst="rect">
              <a:avLst/>
            </a:prstGeom>
          </p:spPr>
        </p:pic>
        <p:pic>
          <p:nvPicPr>
            <p:cNvPr id="5" name="Image 4" descr="Une image contenant alimentation, fenêtre, signe&#10;&#10;Description générée automatiquement">
              <a:extLst>
                <a:ext uri="{FF2B5EF4-FFF2-40B4-BE49-F238E27FC236}">
                  <a16:creationId xmlns:a16="http://schemas.microsoft.com/office/drawing/2014/main" id="{BC1AD71F-71F4-491B-98C6-09B687838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872" y="1530894"/>
              <a:ext cx="1866671" cy="1401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081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316642-663A-4C4C-99BC-85DEB736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/>
            <a:r>
              <a:rPr lang="fr-CA" sz="3500">
                <a:solidFill>
                  <a:srgbClr val="FFFFFF"/>
                </a:solidFill>
                <a:latin typeface="KG Blank Space Solid" panose="02000000000000000000" pitchFamily="2" charset="0"/>
              </a:rPr>
              <a:t>Pour t’aider, visionne les vidéos suivantes : </a:t>
            </a:r>
          </a:p>
        </p:txBody>
      </p:sp>
      <p:pic>
        <p:nvPicPr>
          <p:cNvPr id="5" name="Image 4" descr="Une image contenant portable, assis, intérieur, ordinateur&#10;&#10;Description générée automatiquement">
            <a:extLst>
              <a:ext uri="{FF2B5EF4-FFF2-40B4-BE49-F238E27FC236}">
                <a16:creationId xmlns:a16="http://schemas.microsoft.com/office/drawing/2014/main" id="{9A358AA3-AEAE-4F31-824F-320C2D104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5" y="2837712"/>
            <a:ext cx="3413615" cy="321733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2D0F27-BE5E-4C76-B8CE-3B200CA0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153" y="2616590"/>
            <a:ext cx="3771900" cy="3896751"/>
          </a:xfrm>
        </p:spPr>
        <p:txBody>
          <a:bodyPr anchor="ctr">
            <a:normAutofit/>
          </a:bodyPr>
          <a:lstStyle/>
          <a:p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4"/>
              </a:rPr>
              <a:t>Les probabilités et le vocabulaire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5"/>
              </a:rPr>
              <a:t>Les probabilités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6"/>
              </a:rPr>
              <a:t>Dénombrer les probabilités à l’aide du diagramme en arbre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  <a:hlinkClick r:id="rId7"/>
              </a:rPr>
              <a:t>Les probabilités à l’aide des cartes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462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dirty="0">
                <a:solidFill>
                  <a:srgbClr val="FFFFFF"/>
                </a:solidFill>
                <a:latin typeface="KG Blank Space Solid" panose="02000000000000000000" pitchFamily="2" charset="0"/>
              </a:rPr>
              <a:t>Mathématiques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304" y="2713892"/>
            <a:ext cx="7375161" cy="41441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CA" sz="2400" dirty="0">
                <a:solidFill>
                  <a:srgbClr val="000000"/>
                </a:solidFill>
                <a:latin typeface="KG Blank Space Solid" panose="02000000000000000000" pitchFamily="2" charset="0"/>
              </a:rPr>
              <a:t>Voici tes travaux : </a:t>
            </a:r>
          </a:p>
          <a:p>
            <a:pPr>
              <a:buFont typeface="Wingdings" panose="05000000000000000000" pitchFamily="2" charset="2"/>
              <a:buChar char="q"/>
            </a:pPr>
            <a:endParaRPr lang="fr-CA" sz="20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CA" sz="2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Mathémaction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2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p. 156, 157, 158, 159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2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p. 160, 161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fr-CA" sz="20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endParaRPr lang="fr-CA" sz="20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CA" sz="2000" dirty="0">
                <a:solidFill>
                  <a:srgbClr val="000000"/>
                </a:solidFill>
                <a:latin typeface="KG Blank Space Solid"/>
              </a:rPr>
              <a:t>Pour en apprendre un peu plus, tu peux faire les cartes à tâches proposées </a:t>
            </a:r>
            <a:r>
              <a:rPr lang="fr-CA" sz="2000" dirty="0">
                <a:solidFill>
                  <a:srgbClr val="000000"/>
                </a:solidFill>
                <a:latin typeface="KG Blank Space Solid"/>
                <a:hlinkClick r:id="rId3"/>
              </a:rPr>
              <a:t>ICI</a:t>
            </a:r>
            <a:r>
              <a:rPr lang="fr-CA" sz="2000" dirty="0">
                <a:solidFill>
                  <a:srgbClr val="000000"/>
                </a:solidFill>
                <a:latin typeface="KG Blank Space Solid"/>
              </a:rPr>
              <a:t>. </a:t>
            </a:r>
            <a:endParaRPr lang="fr-CA" sz="20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4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dirty="0">
                <a:solidFill>
                  <a:srgbClr val="FFFFFF"/>
                </a:solidFill>
                <a:latin typeface="KG Blank Space Solid" panose="02000000000000000000" pitchFamily="2" charset="0"/>
              </a:rPr>
              <a:t>Français lecture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2636520"/>
            <a:ext cx="7375161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000000"/>
                </a:solidFill>
                <a:latin typeface="KG Blank Space Solid" panose="02000000000000000000" pitchFamily="2" charset="0"/>
              </a:rPr>
              <a:t>Cette semaine, tu apprendras à: </a:t>
            </a:r>
          </a:p>
          <a:p>
            <a:pPr marL="0" indent="0">
              <a:buNone/>
            </a:pPr>
            <a:endParaRPr lang="fr-CA" sz="18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800" dirty="0">
                <a:solidFill>
                  <a:srgbClr val="000000"/>
                </a:solidFill>
                <a:latin typeface="KG Blank Space Solid" panose="02000000000000000000" pitchFamily="2" charset="0"/>
              </a:rPr>
              <a:t>Utiliser les stratégies de lecture (prédictions, inférences, lien avec les connaissances, …)</a:t>
            </a:r>
          </a:p>
          <a:p>
            <a:endParaRPr lang="fr-CA" sz="18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800" dirty="0">
                <a:solidFill>
                  <a:srgbClr val="000000"/>
                </a:solidFill>
                <a:latin typeface="KG Blank Space Solid" panose="02000000000000000000" pitchFamily="2" charset="0"/>
              </a:rPr>
              <a:t>Les inférences</a:t>
            </a:r>
          </a:p>
          <a:p>
            <a:pPr marL="0" indent="0">
              <a:buNone/>
            </a:pPr>
            <a:endParaRPr lang="fr-CA" sz="18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endParaRPr lang="fr-CA" sz="18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0" indent="0">
              <a:buNone/>
            </a:pPr>
            <a:r>
              <a:rPr lang="fr-CA" sz="1800" dirty="0">
                <a:solidFill>
                  <a:srgbClr val="000000"/>
                </a:solidFill>
                <a:latin typeface="KG Blank Space Solid" panose="02000000000000000000" pitchFamily="2" charset="0"/>
              </a:rPr>
              <a:t>Pour t’aider, utilise le </a:t>
            </a:r>
            <a:r>
              <a:rPr lang="fr-CA" sz="18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référentiel pour bien répondre à une question en lecture ICI</a:t>
            </a:r>
            <a:r>
              <a:rPr lang="fr-CA" sz="1800" dirty="0">
                <a:solidFill>
                  <a:srgbClr val="000000"/>
                </a:solidFill>
                <a:latin typeface="KG Blank Space Solid" panose="02000000000000000000" pitchFamily="2" charset="0"/>
              </a:rPr>
              <a:t>.  </a:t>
            </a:r>
          </a:p>
          <a:p>
            <a:pPr marL="0" indent="0">
              <a:buNone/>
            </a:pPr>
            <a:endParaRPr lang="fr-CA" sz="1400" dirty="0">
              <a:solidFill>
                <a:srgbClr val="000000"/>
              </a:solidFill>
            </a:endParaRPr>
          </a:p>
        </p:txBody>
      </p:sp>
      <p:pic>
        <p:nvPicPr>
          <p:cNvPr id="5" name="Image 4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C4F35D4E-3026-4EA9-96C9-2660BBFB1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19" y="2636520"/>
            <a:ext cx="1605763" cy="244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4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dirty="0">
                <a:solidFill>
                  <a:srgbClr val="FFFFFF"/>
                </a:solidFill>
                <a:latin typeface="KG Blank Space Solid" panose="02000000000000000000" pitchFamily="2" charset="0"/>
              </a:rPr>
              <a:t>Français lecture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2545080"/>
            <a:ext cx="7375161" cy="42062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Voici tes travaux : </a:t>
            </a:r>
          </a:p>
          <a:p>
            <a:pPr marL="0" indent="0">
              <a:buNone/>
            </a:pPr>
            <a:endParaRPr lang="fr-CA" sz="16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Lis le texte « La révolution industrielle» (p.14 à 16 dans le duo-tang français).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Utilise les stratégies apprises en classe au cours de ta lecture. Fais au moins 2 prédictions, 2 inférences et 2 liens avec tes connaissances.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Écris à côté de chaque paragraphe un mot qui résume l’information importante du paragraphe pour t’aider à te repérer. 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fr-CA" sz="16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173038" lvl="1">
              <a:buFont typeface="Wingdings" panose="05000000000000000000" pitchFamily="2" charset="2"/>
              <a:buChar char="q"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Dans ton duo-tang orange, fait la fiche sur les inférences : </a:t>
            </a:r>
          </a:p>
          <a:p>
            <a:pPr marL="515938" lvl="2">
              <a:buFont typeface="Wingdings" panose="05000000000000000000" pitchFamily="2" charset="2"/>
              <a:buChar char="q"/>
            </a:pPr>
            <a:r>
              <a:rPr lang="fr-CA" sz="1300" dirty="0">
                <a:solidFill>
                  <a:srgbClr val="000000"/>
                </a:solidFill>
                <a:latin typeface="KG Blank Space Solid" panose="02000000000000000000" pitchFamily="2" charset="0"/>
              </a:rPr>
              <a:t>« Les exemples comme indices » p.2</a:t>
            </a:r>
          </a:p>
          <a:p>
            <a:pPr marL="515938" lvl="2">
              <a:buFont typeface="Wingdings" panose="05000000000000000000" pitchFamily="2" charset="2"/>
              <a:buChar char="q"/>
            </a:pPr>
            <a:r>
              <a:rPr lang="fr-CA" sz="1300" dirty="0">
                <a:solidFill>
                  <a:srgbClr val="000000"/>
                </a:solidFill>
                <a:latin typeface="KG Blank Space Solid" panose="02000000000000000000" pitchFamily="2" charset="0"/>
              </a:rPr>
              <a:t>« Les définitions et les synonymes comme indices » p. 3</a:t>
            </a:r>
          </a:p>
          <a:p>
            <a:pPr marL="342900" lvl="1" indent="0">
              <a:buNone/>
            </a:pPr>
            <a:endParaRPr lang="fr-CA" sz="16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228600" lvl="1">
              <a:buFont typeface="Wingdings" panose="05000000000000000000" pitchFamily="2" charset="2"/>
              <a:buChar char="q"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Lis les pages suivantes dans ton cahier Texto.  Applique les stratégies au cours de la lecture, puis répond aux questions en utilisant le </a:t>
            </a: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  <a:hlinkClick r:id="rId3"/>
              </a:rPr>
              <a:t>référentiel en lecture </a:t>
            </a: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pour t’aider.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Texto p. 58 à 63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CA" sz="1600" dirty="0">
                <a:solidFill>
                  <a:srgbClr val="000000"/>
                </a:solidFill>
                <a:latin typeface="KG Blank Space Solid" panose="02000000000000000000" pitchFamily="2" charset="0"/>
              </a:rPr>
              <a:t>Texto p. 64 à 68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AD961E-3018-4379-9133-7855C48EC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5" y="388906"/>
            <a:ext cx="1581795" cy="204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0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4A0FA6-607F-4305-9BFC-97BC7250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fr-CA" sz="3500" dirty="0">
                <a:solidFill>
                  <a:srgbClr val="FFFFFF"/>
                </a:solidFill>
                <a:latin typeface="KG Blank Space Solid" panose="02000000000000000000" pitchFamily="2" charset="0"/>
              </a:rPr>
              <a:t>Français écriture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8AE99A-9190-452F-BC36-269BD855B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2753936"/>
            <a:ext cx="7375161" cy="30330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Cette semaine, tu apprendras à: </a:t>
            </a: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Réviser l’accord des verbes</a:t>
            </a: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Identifier le complément direct et le complément indirect du verbe </a:t>
            </a:r>
          </a:p>
          <a:p>
            <a:pPr marL="342900" lvl="1" indent="0">
              <a:buNone/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228600" lvl="1">
              <a:tabLst>
                <a:tab pos="266700" algn="l"/>
              </a:tabLst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6</a:t>
            </a:r>
            <a:r>
              <a:rPr lang="fr-CA" sz="1700" baseline="30000" dirty="0">
                <a:solidFill>
                  <a:srgbClr val="000000"/>
                </a:solidFill>
                <a:latin typeface="KG Blank Space Solid" panose="02000000000000000000" pitchFamily="2" charset="0"/>
              </a:rPr>
              <a:t>e</a:t>
            </a: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 année : accorder les participes passés employés avec l’auxiliaire « avoir » </a:t>
            </a:r>
          </a:p>
          <a:p>
            <a:pPr marL="57150" lvl="1" indent="0">
              <a:buNone/>
              <a:tabLst>
                <a:tab pos="266700" algn="l"/>
              </a:tabLst>
            </a:pP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pPr marL="228600" lvl="1">
              <a:tabLst>
                <a:tab pos="266700" algn="l"/>
              </a:tabLst>
            </a:pPr>
            <a:r>
              <a:rPr lang="fr-CA" sz="1700" dirty="0">
                <a:solidFill>
                  <a:srgbClr val="000000"/>
                </a:solidFill>
                <a:latin typeface="KG Blank Space Solid" panose="02000000000000000000" pitchFamily="2" charset="0"/>
              </a:rPr>
              <a:t>Écrire un texte d’opinion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B760C0-BB45-4159-8C6E-1325E67EC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42" y="812817"/>
            <a:ext cx="1311338" cy="1339426"/>
          </a:xfrm>
          <a:prstGeom prst="rect">
            <a:avLst/>
          </a:prstGeom>
        </p:spPr>
      </p:pic>
      <p:pic>
        <p:nvPicPr>
          <p:cNvPr id="7" name="Image 6" descr="Une image contenant alimentation, lumière&#10;&#10;Description générée automatiquement">
            <a:extLst>
              <a:ext uri="{FF2B5EF4-FFF2-40B4-BE49-F238E27FC236}">
                <a16:creationId xmlns:a16="http://schemas.microsoft.com/office/drawing/2014/main" id="{C8F859CB-03CA-44D8-9FF3-3404FB2D0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7694">
            <a:off x="7674498" y="1581768"/>
            <a:ext cx="1435533" cy="47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31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A316642-663A-4C4C-99BC-85DEB736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/>
            <a:r>
              <a:rPr lang="fr-CA" sz="3500">
                <a:solidFill>
                  <a:srgbClr val="FFFFFF"/>
                </a:solidFill>
                <a:latin typeface="KG Blank Space Solid" panose="02000000000000000000" pitchFamily="2" charset="0"/>
              </a:rPr>
              <a:t>Pour t’aider, visionne les vidéos suivantes : </a:t>
            </a:r>
          </a:p>
        </p:txBody>
      </p:sp>
      <p:pic>
        <p:nvPicPr>
          <p:cNvPr id="7" name="Image 6" descr="Une image contenant portable, assis, intérieur, ordinateur&#10;&#10;Description générée automatiquement">
            <a:extLst>
              <a:ext uri="{FF2B5EF4-FFF2-40B4-BE49-F238E27FC236}">
                <a16:creationId xmlns:a16="http://schemas.microsoft.com/office/drawing/2014/main" id="{02B405C1-3536-4814-8723-C5772D0E2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5" y="2837712"/>
            <a:ext cx="3413615" cy="321733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2D0F27-BE5E-4C76-B8CE-3B200CA05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153" y="2827419"/>
            <a:ext cx="3771900" cy="3227626"/>
          </a:xfrm>
        </p:spPr>
        <p:txBody>
          <a:bodyPr anchor="ctr">
            <a:normAutofit/>
          </a:bodyPr>
          <a:lstStyle/>
          <a:p>
            <a:r>
              <a:rPr lang="fr-CA" sz="1700" dirty="0">
                <a:solidFill>
                  <a:srgbClr val="000000"/>
                </a:solidFill>
                <a:latin typeface="KG Blank Space Solid"/>
                <a:hlinkClick r:id="rId4"/>
              </a:rPr>
              <a:t>Le complément direct et indirect du verbe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700" dirty="0">
                <a:solidFill>
                  <a:srgbClr val="000000"/>
                </a:solidFill>
                <a:latin typeface="KG Blank Space Solid"/>
                <a:hlinkClick r:id="rId5"/>
              </a:rPr>
              <a:t>L’accord du participe passé avec l’auxiliaire « avoir » (6e année)</a:t>
            </a:r>
            <a:endParaRPr lang="fr-CA" sz="1700">
              <a:solidFill>
                <a:srgbClr val="000000"/>
              </a:solidFill>
              <a:latin typeface="KG Blank Space Solid" panose="02000000000000000000" pitchFamily="2" charset="0"/>
            </a:endParaRPr>
          </a:p>
          <a:p>
            <a:r>
              <a:rPr lang="fr-CA" sz="1700" dirty="0">
                <a:solidFill>
                  <a:srgbClr val="000000"/>
                </a:solidFill>
                <a:latin typeface="KG Blank Space Solid"/>
                <a:hlinkClick r:id="rId6"/>
              </a:rPr>
              <a:t>Révision sur l’accord du verbe avec son sujet</a:t>
            </a:r>
            <a:endParaRPr lang="fr-CA" sz="1700" dirty="0">
              <a:solidFill>
                <a:srgbClr val="000000"/>
              </a:solidFill>
              <a:latin typeface="KG Blank Space Solid" panose="02000000000000000000" pitchFamily="2" charset="0"/>
              <a:hlinkClick r:id="rId6"/>
            </a:endParaRPr>
          </a:p>
          <a:p>
            <a:pPr marL="0" indent="0">
              <a:buNone/>
            </a:pPr>
            <a:endParaRPr lang="fr-CA" sz="1700" dirty="0">
              <a:solidFill>
                <a:srgbClr val="000000"/>
              </a:solidFill>
              <a:latin typeface="KG Blank Space Solid"/>
            </a:endParaRPr>
          </a:p>
        </p:txBody>
      </p:sp>
    </p:spTree>
    <p:extLst>
      <p:ext uri="{BB962C8B-B14F-4D97-AF65-F5344CB8AC3E}">
        <p14:creationId xmlns:p14="http://schemas.microsoft.com/office/powerpoint/2010/main" val="2335955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7ECC08438CA46B912348AE4B61170" ma:contentTypeVersion="13" ma:contentTypeDescription="Crée un document." ma:contentTypeScope="" ma:versionID="e412df5a9ce4eeaae551426b01c8909e">
  <xsd:schema xmlns:xsd="http://www.w3.org/2001/XMLSchema" xmlns:xs="http://www.w3.org/2001/XMLSchema" xmlns:p="http://schemas.microsoft.com/office/2006/metadata/properties" xmlns:ns3="3bd6f43d-11c4-4d48-a661-af4bd99777f6" xmlns:ns4="4cdc7b73-e26c-41c0-9003-6893556d4608" targetNamespace="http://schemas.microsoft.com/office/2006/metadata/properties" ma:root="true" ma:fieldsID="500d3f0b8da37727f2b4ed8249f5b015" ns3:_="" ns4:_="">
    <xsd:import namespace="3bd6f43d-11c4-4d48-a661-af4bd99777f6"/>
    <xsd:import namespace="4cdc7b73-e26c-41c0-9003-6893556d46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6f43d-11c4-4d48-a661-af4bd99777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c7b73-e26c-41c0-9003-6893556d460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419C11-C9A1-4202-8C99-B09B06771C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0C6200-05C0-480A-9B75-56AB680F37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d6f43d-11c4-4d48-a661-af4bd99777f6"/>
    <ds:schemaRef ds:uri="4cdc7b73-e26c-41c0-9003-6893556d46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CCE037-F58B-460D-8D93-01B344663CC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514</TotalTime>
  <Words>921</Words>
  <Application>Microsoft Office PowerPoint</Application>
  <PresentationFormat>Affichage à l'écran (4:3)</PresentationFormat>
  <Paragraphs>142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KG Blank Space Solid</vt:lpstr>
      <vt:lpstr>KG Miss Kindy Chunky</vt:lpstr>
      <vt:lpstr>Wingdings</vt:lpstr>
      <vt:lpstr>Thème Office</vt:lpstr>
      <vt:lpstr>Plan de travail</vt:lpstr>
      <vt:lpstr>Routine du matin (révision)</vt:lpstr>
      <vt:lpstr>Mathématiques</vt:lpstr>
      <vt:lpstr>Pour t’aider, visionne les vidéos suivantes : </vt:lpstr>
      <vt:lpstr>Mathématiques</vt:lpstr>
      <vt:lpstr>Français lecture</vt:lpstr>
      <vt:lpstr>Français lecture</vt:lpstr>
      <vt:lpstr>Français écriture</vt:lpstr>
      <vt:lpstr>Pour t’aider, visionne les vidéos suivantes : </vt:lpstr>
      <vt:lpstr>Français écriture</vt:lpstr>
      <vt:lpstr>Anglais</vt:lpstr>
      <vt:lpstr>Pour t’aider à t’organiser…</vt:lpstr>
      <vt:lpstr>Pour aller un peu plus loin…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travail</dc:title>
  <dc:creator>Stéphanie Lambert</dc:creator>
  <cp:lastModifiedBy>Stéphanie Laroche</cp:lastModifiedBy>
  <cp:revision>78</cp:revision>
  <dcterms:created xsi:type="dcterms:W3CDTF">2020-05-17T12:24:21Z</dcterms:created>
  <dcterms:modified xsi:type="dcterms:W3CDTF">2020-05-25T12:26:34Z</dcterms:modified>
</cp:coreProperties>
</file>